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12192000"/>
  <p:embeddedFontLst>
    <p:embeddedFont>
      <p:font typeface="MiSans" panose="020B0604020202020204" charset="-122"/>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5706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CF3DE"/>
        </a:solidFill>
        <a:effectLst/>
      </p:bgPr>
    </p:bg>
    <p:spTree>
      <p:nvGrpSpPr>
        <p:cNvPr id="1" name=""/>
        <p:cNvGrpSpPr/>
        <p:nvPr/>
      </p:nvGrpSpPr>
      <p:grpSpPr>
        <a:xfrm>
          <a:off x="0" y="0"/>
          <a:ext cx="0" cy="0"/>
          <a:chOff x="0" y="0"/>
          <a:chExt cx="0" cy="0"/>
        </a:xfrm>
      </p:grpSpPr>
      <p:pic>
        <p:nvPicPr>
          <p:cNvPr id="2" name="Image 0" descr="https://kimi-img.moonshot.cn/pub/slides/slides_tmpl/image/25-08-27-20:04:33-d2nf8k98bjvh7rlj0a70.jpg"/>
          <p:cNvPicPr>
            <a:picLocks noChangeAspect="1"/>
          </p:cNvPicPr>
          <p:nvPr/>
        </p:nvPicPr>
        <p:blipFill>
          <a:blip r:embed="rId3"/>
          <a:stretch>
            <a:fillRect/>
          </a:stretch>
        </p:blipFill>
        <p:spPr>
          <a:xfrm>
            <a:off x="0" y="-20003"/>
            <a:ext cx="12263122" cy="6898006"/>
          </a:xfrm>
          <a:prstGeom prst="rect">
            <a:avLst/>
          </a:prstGeom>
        </p:spPr>
      </p:pic>
      <p:sp>
        <p:nvSpPr>
          <p:cNvPr id="3" name="Text 0"/>
          <p:cNvSpPr/>
          <p:nvPr/>
        </p:nvSpPr>
        <p:spPr>
          <a:xfrm>
            <a:off x="1985330" y="1568117"/>
            <a:ext cx="6264818" cy="1759942"/>
          </a:xfrm>
          <a:prstGeom prst="rect">
            <a:avLst/>
          </a:prstGeom>
          <a:noFill/>
          <a:ln/>
        </p:spPr>
        <p:txBody>
          <a:bodyPr wrap="square" lIns="91440" tIns="45720" rIns="91440" bIns="45720" rtlCol="0" anchor="t">
            <a:spAutoFit/>
          </a:bodyPr>
          <a:lstStyle/>
          <a:p>
            <a:pPr>
              <a:lnSpc>
                <a:spcPct val="100000"/>
              </a:lnSpc>
            </a:pPr>
            <a:r>
              <a:rPr lang="en-US" sz="5400" dirty="0">
                <a:solidFill>
                  <a:srgbClr val="6D7AAF"/>
                </a:solidFill>
                <a:latin typeface="MiSans" pitchFamily="34" charset="0"/>
                <a:ea typeface="MiSans" pitchFamily="34" charset="-122"/>
                <a:cs typeface="MiSans" pitchFamily="34" charset="-120"/>
              </a:rPr>
              <a:t>AI Works: Intuition Over Math</a:t>
            </a:r>
            <a:endParaRPr lang="en-US" sz="1600" dirty="0"/>
          </a:p>
        </p:txBody>
      </p:sp>
      <p:sp>
        <p:nvSpPr>
          <p:cNvPr id="4" name="Text 1"/>
          <p:cNvSpPr/>
          <p:nvPr/>
        </p:nvSpPr>
        <p:spPr>
          <a:xfrm>
            <a:off x="7235190" y="4391660"/>
            <a:ext cx="4064000"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MiSans" pitchFamily="34" charset="0"/>
                <a:ea typeface="MiSans" pitchFamily="34" charset="-122"/>
                <a:cs typeface="MiSans" pitchFamily="34" charset="-120"/>
              </a:rPr>
              <a:t> </a:t>
            </a:r>
            <a:endParaRPr lang="en-US" sz="1600" dirty="0"/>
          </a:p>
        </p:txBody>
      </p:sp>
      <p:sp>
        <p:nvSpPr>
          <p:cNvPr id="5" name="Shape 2"/>
          <p:cNvSpPr/>
          <p:nvPr/>
        </p:nvSpPr>
        <p:spPr>
          <a:xfrm>
            <a:off x="9158605" y="6381115"/>
            <a:ext cx="133350" cy="137160"/>
          </a:xfrm>
          <a:prstGeom prst="ellipse">
            <a:avLst/>
          </a:prstGeom>
          <a:solidFill>
            <a:srgbClr val="FFFFFF"/>
          </a:solidFill>
          <a:ln/>
        </p:spPr>
      </p:sp>
      <p:sp>
        <p:nvSpPr>
          <p:cNvPr id="6" name="Text 3"/>
          <p:cNvSpPr/>
          <p:nvPr/>
        </p:nvSpPr>
        <p:spPr>
          <a:xfrm>
            <a:off x="9158605"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58630" y="6381115"/>
            <a:ext cx="133350" cy="137160"/>
          </a:xfrm>
          <a:prstGeom prst="ellipse">
            <a:avLst/>
          </a:prstGeom>
          <a:solidFill>
            <a:srgbClr val="FFFFFF"/>
          </a:solidFill>
          <a:ln/>
        </p:spPr>
      </p:sp>
      <p:sp>
        <p:nvSpPr>
          <p:cNvPr id="8" name="Text 5"/>
          <p:cNvSpPr/>
          <p:nvPr/>
        </p:nvSpPr>
        <p:spPr>
          <a:xfrm>
            <a:off x="9358630"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9558655" y="6381115"/>
            <a:ext cx="133350" cy="137160"/>
          </a:xfrm>
          <a:prstGeom prst="ellipse">
            <a:avLst/>
          </a:prstGeom>
          <a:solidFill>
            <a:srgbClr val="FFFFFF"/>
          </a:solidFill>
          <a:ln/>
        </p:spPr>
      </p:sp>
      <p:sp>
        <p:nvSpPr>
          <p:cNvPr id="10" name="Text 7"/>
          <p:cNvSpPr/>
          <p:nvPr/>
        </p:nvSpPr>
        <p:spPr>
          <a:xfrm>
            <a:off x="9558655"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9758680" y="6381115"/>
            <a:ext cx="133350" cy="137160"/>
          </a:xfrm>
          <a:prstGeom prst="ellipse">
            <a:avLst/>
          </a:prstGeom>
          <a:solidFill>
            <a:srgbClr val="FFFFFF"/>
          </a:solidFill>
          <a:ln/>
        </p:spPr>
      </p:sp>
      <p:sp>
        <p:nvSpPr>
          <p:cNvPr id="12" name="Text 9"/>
          <p:cNvSpPr/>
          <p:nvPr/>
        </p:nvSpPr>
        <p:spPr>
          <a:xfrm>
            <a:off x="9758680"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2426315" y="948853"/>
            <a:ext cx="133350" cy="137160"/>
          </a:xfrm>
          <a:prstGeom prst="ellipse">
            <a:avLst/>
          </a:prstGeom>
          <a:solidFill>
            <a:srgbClr val="FFFFFF"/>
          </a:solidFill>
          <a:ln/>
        </p:spPr>
      </p:sp>
      <p:sp>
        <p:nvSpPr>
          <p:cNvPr id="14" name="Text 11"/>
          <p:cNvSpPr/>
          <p:nvPr/>
        </p:nvSpPr>
        <p:spPr>
          <a:xfrm>
            <a:off x="2426315" y="9488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2626340" y="948853"/>
            <a:ext cx="133350" cy="137160"/>
          </a:xfrm>
          <a:prstGeom prst="ellipse">
            <a:avLst/>
          </a:prstGeom>
          <a:solidFill>
            <a:srgbClr val="FFFFFF"/>
          </a:solidFill>
          <a:ln/>
        </p:spPr>
      </p:sp>
      <p:sp>
        <p:nvSpPr>
          <p:cNvPr id="16" name="Text 13"/>
          <p:cNvSpPr/>
          <p:nvPr/>
        </p:nvSpPr>
        <p:spPr>
          <a:xfrm>
            <a:off x="2626340" y="9488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2826365" y="948853"/>
            <a:ext cx="133350" cy="137160"/>
          </a:xfrm>
          <a:prstGeom prst="ellipse">
            <a:avLst/>
          </a:prstGeom>
          <a:solidFill>
            <a:srgbClr val="FFFFFF"/>
          </a:solidFill>
          <a:ln/>
        </p:spPr>
      </p:sp>
      <p:sp>
        <p:nvSpPr>
          <p:cNvPr id="18" name="Text 15"/>
          <p:cNvSpPr/>
          <p:nvPr/>
        </p:nvSpPr>
        <p:spPr>
          <a:xfrm>
            <a:off x="2826365" y="9488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3026390" y="948853"/>
            <a:ext cx="133350" cy="137160"/>
          </a:xfrm>
          <a:prstGeom prst="ellipse">
            <a:avLst/>
          </a:prstGeom>
          <a:solidFill>
            <a:srgbClr val="FFFFFF"/>
          </a:solidFill>
          <a:ln/>
        </p:spPr>
      </p:sp>
      <p:sp>
        <p:nvSpPr>
          <p:cNvPr id="20" name="Text 17"/>
          <p:cNvSpPr/>
          <p:nvPr/>
        </p:nvSpPr>
        <p:spPr>
          <a:xfrm>
            <a:off x="3026390" y="9488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8"/>
          <p:cNvSpPr/>
          <p:nvPr/>
        </p:nvSpPr>
        <p:spPr>
          <a:xfrm>
            <a:off x="2318365" y="3578388"/>
            <a:ext cx="4064000" cy="461665"/>
          </a:xfrm>
          <a:prstGeom prst="rect">
            <a:avLst/>
          </a:prstGeom>
          <a:noFill/>
          <a:ln/>
        </p:spPr>
        <p:txBody>
          <a:bodyPr wrap="square" lIns="91440" tIns="45720" rIns="91440" bIns="45720" rtlCol="0" anchor="t">
            <a:spAutoFit/>
          </a:bodyPr>
          <a:lstStyle/>
          <a:p>
            <a:pPr>
              <a:lnSpc>
                <a:spcPct val="100000"/>
              </a:lnSpc>
            </a:pPr>
            <a:r>
              <a:rPr lang="en-US" sz="2400" dirty="0">
                <a:solidFill>
                  <a:srgbClr val="6D7AAF"/>
                </a:solidFill>
                <a:latin typeface="MiSans" pitchFamily="34" charset="0"/>
                <a:ea typeface="MiSans" pitchFamily="34" charset="-122"/>
                <a:cs typeface="MiSans" pitchFamily="34" charset="-120"/>
              </a:rPr>
              <a:t>Sean Wong</a:t>
            </a:r>
            <a:endParaRPr lang="en-US" sz="1600" dirty="0"/>
          </a:p>
        </p:txBody>
      </p:sp>
      <p:sp>
        <p:nvSpPr>
          <p:cNvPr id="22" name="Text 19"/>
          <p:cNvSpPr/>
          <p:nvPr/>
        </p:nvSpPr>
        <p:spPr>
          <a:xfrm>
            <a:off x="2318365" y="4213388"/>
            <a:ext cx="303593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D7AAF"/>
                </a:solidFill>
                <a:latin typeface="MiSans" pitchFamily="34" charset="0"/>
                <a:ea typeface="MiSans" pitchFamily="34" charset="-122"/>
                <a:cs typeface="MiSans" pitchFamily="34" charset="-120"/>
              </a:rPr>
              <a:t>2025/08/05</a:t>
            </a:r>
            <a:endParaRPr lang="en-US" sz="1600" dirty="0"/>
          </a:p>
        </p:txBody>
      </p:sp>
      <p:pic>
        <p:nvPicPr>
          <p:cNvPr id="23" name="Image 1" descr="https://kimi-img.moonshot.cn/pub/slides/slides_tmpl/image/25-08-27-20:04:32-d2nf8k18bjvh7rlj0a60.png"/>
          <p:cNvPicPr>
            <a:picLocks noChangeAspect="1"/>
          </p:cNvPicPr>
          <p:nvPr/>
        </p:nvPicPr>
        <p:blipFill>
          <a:blip r:embed="rId4"/>
          <a:stretch>
            <a:fillRect/>
          </a:stretch>
        </p:blipFill>
        <p:spPr>
          <a:xfrm>
            <a:off x="492168" y="1412240"/>
            <a:ext cx="1320800" cy="1371600"/>
          </a:xfrm>
          <a:prstGeom prst="rect">
            <a:avLst/>
          </a:prstGeom>
        </p:spPr>
      </p:pic>
      <p:pic>
        <p:nvPicPr>
          <p:cNvPr id="24" name="Image 2" descr="https://kimi-img.moonshot.cn/pub/slides/slides_tmpl/image/25-08-27-20:04:32-d2nf8k18bjvh7rlj0a6g.png"/>
          <p:cNvPicPr>
            <a:picLocks noChangeAspect="1"/>
          </p:cNvPicPr>
          <p:nvPr/>
        </p:nvPicPr>
        <p:blipFill>
          <a:blip r:embed="rId5"/>
          <a:stretch>
            <a:fillRect/>
          </a:stretch>
        </p:blipFill>
        <p:spPr>
          <a:xfrm>
            <a:off x="10665946" y="4391660"/>
            <a:ext cx="983056" cy="907962"/>
          </a:xfrm>
          <a:prstGeom prst="rect">
            <a:avLst/>
          </a:prstGeom>
        </p:spPr>
      </p:pic>
      <p:sp>
        <p:nvSpPr>
          <p:cNvPr id="25" name="Shape 20"/>
          <p:cNvSpPr/>
          <p:nvPr/>
        </p:nvSpPr>
        <p:spPr>
          <a:xfrm>
            <a:off x="1273269" y="2275839"/>
            <a:ext cx="539750" cy="508001"/>
          </a:xfrm>
          <a:prstGeom prst="ellipse">
            <a:avLst/>
          </a:prstGeom>
          <a:solidFill>
            <a:srgbClr val="B2C4FF"/>
          </a:solidFill>
          <a:ln/>
        </p:spPr>
      </p:sp>
      <p:sp>
        <p:nvSpPr>
          <p:cNvPr id="26" name="Text 21"/>
          <p:cNvSpPr/>
          <p:nvPr/>
        </p:nvSpPr>
        <p:spPr>
          <a:xfrm>
            <a:off x="1273269" y="2275839"/>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7" name="Image 3" descr="https://kimi-img.moonshot.cn/pub/slides/slides_tmpl/image/25-08-27-20:04:32-d2nf8k18bjvh7rlj0a60.png"/>
          <p:cNvPicPr>
            <a:picLocks noChangeAspect="1"/>
          </p:cNvPicPr>
          <p:nvPr/>
        </p:nvPicPr>
        <p:blipFill>
          <a:blip r:embed="rId4"/>
          <a:stretch>
            <a:fillRect/>
          </a:stretch>
        </p:blipFill>
        <p:spPr>
          <a:xfrm>
            <a:off x="10567925" y="5073480"/>
            <a:ext cx="731154" cy="676035"/>
          </a:xfrm>
          <a:prstGeom prst="rect">
            <a:avLst/>
          </a:prstGeom>
        </p:spPr>
      </p:pic>
      <p:sp>
        <p:nvSpPr>
          <p:cNvPr id="28" name="Shape 22"/>
          <p:cNvSpPr/>
          <p:nvPr/>
        </p:nvSpPr>
        <p:spPr>
          <a:xfrm>
            <a:off x="11511842" y="1219363"/>
            <a:ext cx="133350" cy="137160"/>
          </a:xfrm>
          <a:prstGeom prst="ellipse">
            <a:avLst/>
          </a:prstGeom>
          <a:solidFill>
            <a:srgbClr val="FFFFFF"/>
          </a:solidFill>
          <a:ln/>
        </p:spPr>
      </p:sp>
      <p:sp>
        <p:nvSpPr>
          <p:cNvPr id="29" name="Text 23"/>
          <p:cNvSpPr/>
          <p:nvPr/>
        </p:nvSpPr>
        <p:spPr>
          <a:xfrm>
            <a:off x="11511842" y="121936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4"/>
          <p:cNvSpPr/>
          <p:nvPr/>
        </p:nvSpPr>
        <p:spPr>
          <a:xfrm>
            <a:off x="11511842" y="1019337"/>
            <a:ext cx="133350" cy="137160"/>
          </a:xfrm>
          <a:prstGeom prst="ellipse">
            <a:avLst/>
          </a:prstGeom>
          <a:solidFill>
            <a:srgbClr val="FFFFFF"/>
          </a:solidFill>
          <a:ln/>
        </p:spPr>
      </p:sp>
      <p:sp>
        <p:nvSpPr>
          <p:cNvPr id="31" name="Text 25"/>
          <p:cNvSpPr/>
          <p:nvPr/>
        </p:nvSpPr>
        <p:spPr>
          <a:xfrm>
            <a:off x="11511842" y="101933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6"/>
          <p:cNvSpPr/>
          <p:nvPr/>
        </p:nvSpPr>
        <p:spPr>
          <a:xfrm>
            <a:off x="11511842" y="819312"/>
            <a:ext cx="133350" cy="137160"/>
          </a:xfrm>
          <a:prstGeom prst="ellipse">
            <a:avLst/>
          </a:prstGeom>
          <a:solidFill>
            <a:srgbClr val="FFFFFF"/>
          </a:solidFill>
          <a:ln/>
        </p:spPr>
      </p:sp>
      <p:sp>
        <p:nvSpPr>
          <p:cNvPr id="33" name="Text 27"/>
          <p:cNvSpPr/>
          <p:nvPr/>
        </p:nvSpPr>
        <p:spPr>
          <a:xfrm>
            <a:off x="11511842" y="81931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28"/>
          <p:cNvSpPr/>
          <p:nvPr/>
        </p:nvSpPr>
        <p:spPr>
          <a:xfrm>
            <a:off x="11511842" y="619288"/>
            <a:ext cx="133350" cy="137160"/>
          </a:xfrm>
          <a:prstGeom prst="ellipse">
            <a:avLst/>
          </a:prstGeom>
          <a:solidFill>
            <a:srgbClr val="FFFFFF"/>
          </a:solidFill>
          <a:ln/>
        </p:spPr>
      </p:sp>
      <p:sp>
        <p:nvSpPr>
          <p:cNvPr id="35" name="Text 29"/>
          <p:cNvSpPr/>
          <p:nvPr/>
        </p:nvSpPr>
        <p:spPr>
          <a:xfrm>
            <a:off x="11511842" y="61928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0"/>
          <p:cNvSpPr/>
          <p:nvPr/>
        </p:nvSpPr>
        <p:spPr>
          <a:xfrm>
            <a:off x="11511842" y="2012478"/>
            <a:ext cx="133350" cy="137160"/>
          </a:xfrm>
          <a:prstGeom prst="ellipse">
            <a:avLst/>
          </a:prstGeom>
          <a:solidFill>
            <a:srgbClr val="FFFFFF"/>
          </a:solidFill>
          <a:ln/>
        </p:spPr>
      </p:sp>
      <p:sp>
        <p:nvSpPr>
          <p:cNvPr id="37" name="Text 31"/>
          <p:cNvSpPr/>
          <p:nvPr/>
        </p:nvSpPr>
        <p:spPr>
          <a:xfrm>
            <a:off x="11511842" y="201247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2"/>
          <p:cNvSpPr/>
          <p:nvPr/>
        </p:nvSpPr>
        <p:spPr>
          <a:xfrm>
            <a:off x="11511842" y="1812453"/>
            <a:ext cx="133350" cy="137160"/>
          </a:xfrm>
          <a:prstGeom prst="ellipse">
            <a:avLst/>
          </a:prstGeom>
          <a:solidFill>
            <a:srgbClr val="FFFFFF"/>
          </a:solidFill>
          <a:ln/>
        </p:spPr>
      </p:sp>
      <p:sp>
        <p:nvSpPr>
          <p:cNvPr id="39" name="Text 33"/>
          <p:cNvSpPr/>
          <p:nvPr/>
        </p:nvSpPr>
        <p:spPr>
          <a:xfrm>
            <a:off x="11511842" y="18124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4"/>
          <p:cNvSpPr/>
          <p:nvPr/>
        </p:nvSpPr>
        <p:spPr>
          <a:xfrm>
            <a:off x="11511842" y="1612428"/>
            <a:ext cx="133350" cy="137160"/>
          </a:xfrm>
          <a:prstGeom prst="ellipse">
            <a:avLst/>
          </a:prstGeom>
          <a:solidFill>
            <a:srgbClr val="FFFFFF"/>
          </a:solidFill>
          <a:ln/>
        </p:spPr>
      </p:sp>
      <p:sp>
        <p:nvSpPr>
          <p:cNvPr id="41" name="Text 35"/>
          <p:cNvSpPr/>
          <p:nvPr/>
        </p:nvSpPr>
        <p:spPr>
          <a:xfrm>
            <a:off x="11511842" y="161242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36"/>
          <p:cNvSpPr/>
          <p:nvPr/>
        </p:nvSpPr>
        <p:spPr>
          <a:xfrm>
            <a:off x="11511842" y="1412404"/>
            <a:ext cx="133350" cy="137160"/>
          </a:xfrm>
          <a:prstGeom prst="ellipse">
            <a:avLst/>
          </a:prstGeom>
          <a:solidFill>
            <a:srgbClr val="FFFFFF"/>
          </a:solidFill>
          <a:ln/>
        </p:spPr>
      </p:sp>
      <p:sp>
        <p:nvSpPr>
          <p:cNvPr id="43" name="Text 37"/>
          <p:cNvSpPr/>
          <p:nvPr/>
        </p:nvSpPr>
        <p:spPr>
          <a:xfrm>
            <a:off x="11511842" y="14124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38"/>
          <p:cNvSpPr/>
          <p:nvPr/>
        </p:nvSpPr>
        <p:spPr>
          <a:xfrm>
            <a:off x="318177" y="5725159"/>
            <a:ext cx="133350" cy="137160"/>
          </a:xfrm>
          <a:prstGeom prst="ellipse">
            <a:avLst/>
          </a:prstGeom>
          <a:solidFill>
            <a:srgbClr val="FFFFFF"/>
          </a:solidFill>
          <a:ln/>
        </p:spPr>
      </p:sp>
      <p:sp>
        <p:nvSpPr>
          <p:cNvPr id="45" name="Text 39"/>
          <p:cNvSpPr/>
          <p:nvPr/>
        </p:nvSpPr>
        <p:spPr>
          <a:xfrm>
            <a:off x="318177" y="572515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0"/>
          <p:cNvSpPr/>
          <p:nvPr/>
        </p:nvSpPr>
        <p:spPr>
          <a:xfrm>
            <a:off x="318178" y="5525134"/>
            <a:ext cx="133350" cy="137160"/>
          </a:xfrm>
          <a:prstGeom prst="ellipse">
            <a:avLst/>
          </a:prstGeom>
          <a:solidFill>
            <a:srgbClr val="FFFFFF"/>
          </a:solidFill>
          <a:ln/>
        </p:spPr>
      </p:sp>
      <p:sp>
        <p:nvSpPr>
          <p:cNvPr id="47" name="Text 41"/>
          <p:cNvSpPr/>
          <p:nvPr/>
        </p:nvSpPr>
        <p:spPr>
          <a:xfrm>
            <a:off x="318178" y="552513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2"/>
          <p:cNvSpPr/>
          <p:nvPr/>
        </p:nvSpPr>
        <p:spPr>
          <a:xfrm>
            <a:off x="318178" y="5325109"/>
            <a:ext cx="133350" cy="137160"/>
          </a:xfrm>
          <a:prstGeom prst="ellipse">
            <a:avLst/>
          </a:prstGeom>
          <a:solidFill>
            <a:srgbClr val="FFFFFF"/>
          </a:solidFill>
          <a:ln/>
        </p:spPr>
      </p:sp>
      <p:sp>
        <p:nvSpPr>
          <p:cNvPr id="49" name="Text 43"/>
          <p:cNvSpPr/>
          <p:nvPr/>
        </p:nvSpPr>
        <p:spPr>
          <a:xfrm>
            <a:off x="318178" y="53251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4"/>
          <p:cNvSpPr/>
          <p:nvPr/>
        </p:nvSpPr>
        <p:spPr>
          <a:xfrm>
            <a:off x="318178" y="5125085"/>
            <a:ext cx="133350" cy="137160"/>
          </a:xfrm>
          <a:prstGeom prst="ellipse">
            <a:avLst/>
          </a:prstGeom>
          <a:solidFill>
            <a:srgbClr val="FFFFFF"/>
          </a:solidFill>
          <a:ln/>
        </p:spPr>
      </p:sp>
      <p:sp>
        <p:nvSpPr>
          <p:cNvPr id="51" name="Text 45"/>
          <p:cNvSpPr/>
          <p:nvPr/>
        </p:nvSpPr>
        <p:spPr>
          <a:xfrm>
            <a:off x="318178" y="512508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2" name="Shape 46"/>
          <p:cNvSpPr/>
          <p:nvPr/>
        </p:nvSpPr>
        <p:spPr>
          <a:xfrm>
            <a:off x="318177" y="6518275"/>
            <a:ext cx="133350" cy="137160"/>
          </a:xfrm>
          <a:prstGeom prst="ellipse">
            <a:avLst/>
          </a:prstGeom>
          <a:solidFill>
            <a:srgbClr val="FFFFFF"/>
          </a:solidFill>
          <a:ln/>
        </p:spPr>
      </p:sp>
      <p:sp>
        <p:nvSpPr>
          <p:cNvPr id="53" name="Text 47"/>
          <p:cNvSpPr/>
          <p:nvPr/>
        </p:nvSpPr>
        <p:spPr>
          <a:xfrm>
            <a:off x="318177" y="65182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4" name="Shape 48"/>
          <p:cNvSpPr/>
          <p:nvPr/>
        </p:nvSpPr>
        <p:spPr>
          <a:xfrm>
            <a:off x="318178" y="6318250"/>
            <a:ext cx="133350" cy="137160"/>
          </a:xfrm>
          <a:prstGeom prst="ellipse">
            <a:avLst/>
          </a:prstGeom>
          <a:solidFill>
            <a:srgbClr val="FFFFFF"/>
          </a:solidFill>
          <a:ln/>
        </p:spPr>
      </p:sp>
      <p:sp>
        <p:nvSpPr>
          <p:cNvPr id="55" name="Text 49"/>
          <p:cNvSpPr/>
          <p:nvPr/>
        </p:nvSpPr>
        <p:spPr>
          <a:xfrm>
            <a:off x="318178" y="631825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6" name="Shape 50"/>
          <p:cNvSpPr/>
          <p:nvPr/>
        </p:nvSpPr>
        <p:spPr>
          <a:xfrm>
            <a:off x="318178" y="6118225"/>
            <a:ext cx="133350" cy="137160"/>
          </a:xfrm>
          <a:prstGeom prst="ellipse">
            <a:avLst/>
          </a:prstGeom>
          <a:solidFill>
            <a:srgbClr val="FFFFFF"/>
          </a:solidFill>
          <a:ln/>
        </p:spPr>
      </p:sp>
      <p:sp>
        <p:nvSpPr>
          <p:cNvPr id="57" name="Text 51"/>
          <p:cNvSpPr/>
          <p:nvPr/>
        </p:nvSpPr>
        <p:spPr>
          <a:xfrm>
            <a:off x="318178" y="611822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8" name="Shape 52"/>
          <p:cNvSpPr/>
          <p:nvPr/>
        </p:nvSpPr>
        <p:spPr>
          <a:xfrm>
            <a:off x="318178" y="5918201"/>
            <a:ext cx="133350" cy="137160"/>
          </a:xfrm>
          <a:prstGeom prst="ellipse">
            <a:avLst/>
          </a:prstGeom>
          <a:solidFill>
            <a:srgbClr val="FFFFFF"/>
          </a:solidFill>
          <a:ln/>
        </p:spPr>
      </p:sp>
      <p:sp>
        <p:nvSpPr>
          <p:cNvPr id="59" name="Text 53"/>
          <p:cNvSpPr/>
          <p:nvPr/>
        </p:nvSpPr>
        <p:spPr>
          <a:xfrm>
            <a:off x="318178" y="5918201"/>
            <a:ext cx="133350" cy="13716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gradFill flip="none" rotWithShape="0">
          <a:gsLst>
            <a:gs pos="0">
              <a:srgbClr val="D8E1FD"/>
            </a:gs>
            <a:gs pos="0">
              <a:srgbClr val="C7D5FC"/>
            </a:gs>
            <a:gs pos="5000">
              <a:srgbClr val="FFF2C6"/>
            </a:gs>
            <a:gs pos="92000">
              <a:srgbClr val="C7D5FC"/>
            </a:gs>
            <a:gs pos="100000">
              <a:srgbClr val="C7D5FC"/>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Shape 0"/>
          <p:cNvSpPr/>
          <p:nvPr/>
        </p:nvSpPr>
        <p:spPr>
          <a:xfrm>
            <a:off x="450066" y="4265463"/>
            <a:ext cx="228803" cy="212992"/>
          </a:xfrm>
          <a:prstGeom prst="ellipse">
            <a:avLst/>
          </a:prstGeom>
          <a:solidFill>
            <a:srgbClr val="000000">
              <a:alpha val="0"/>
            </a:srgbClr>
          </a:solidFill>
          <a:ln w="41275">
            <a:solidFill>
              <a:srgbClr val="FFFFFF"/>
            </a:solidFill>
            <a:prstDash val="solid"/>
          </a:ln>
        </p:spPr>
      </p:sp>
      <p:sp>
        <p:nvSpPr>
          <p:cNvPr id="3" name="Text 1"/>
          <p:cNvSpPr/>
          <p:nvPr/>
        </p:nvSpPr>
        <p:spPr>
          <a:xfrm>
            <a:off x="450066" y="4265463"/>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26465" y="4306001"/>
            <a:ext cx="137562" cy="131914"/>
          </a:xfrm>
          <a:prstGeom prst="ellipse">
            <a:avLst/>
          </a:prstGeom>
          <a:solidFill>
            <a:srgbClr val="C1CEF6"/>
          </a:solidFill>
          <a:ln/>
        </p:spPr>
      </p:sp>
      <p:sp>
        <p:nvSpPr>
          <p:cNvPr id="5" name="Text 3"/>
          <p:cNvSpPr/>
          <p:nvPr/>
        </p:nvSpPr>
        <p:spPr>
          <a:xfrm>
            <a:off x="526465" y="4306001"/>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616682" y="429475"/>
            <a:ext cx="133350" cy="137160"/>
          </a:xfrm>
          <a:prstGeom prst="ellipse">
            <a:avLst/>
          </a:prstGeom>
          <a:solidFill>
            <a:srgbClr val="FFFFFF"/>
          </a:solidFill>
          <a:ln/>
        </p:spPr>
      </p:sp>
      <p:sp>
        <p:nvSpPr>
          <p:cNvPr id="7" name="Text 5"/>
          <p:cNvSpPr/>
          <p:nvPr/>
        </p:nvSpPr>
        <p:spPr>
          <a:xfrm>
            <a:off x="616682" y="4294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816707" y="429475"/>
            <a:ext cx="133350" cy="137160"/>
          </a:xfrm>
          <a:prstGeom prst="ellipse">
            <a:avLst/>
          </a:prstGeom>
          <a:solidFill>
            <a:srgbClr val="FFFFFF"/>
          </a:solidFill>
          <a:ln/>
        </p:spPr>
      </p:sp>
      <p:sp>
        <p:nvSpPr>
          <p:cNvPr id="9" name="Text 7"/>
          <p:cNvSpPr/>
          <p:nvPr/>
        </p:nvSpPr>
        <p:spPr>
          <a:xfrm>
            <a:off x="816707" y="4294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016732" y="429475"/>
            <a:ext cx="133350" cy="137160"/>
          </a:xfrm>
          <a:prstGeom prst="ellipse">
            <a:avLst/>
          </a:prstGeom>
          <a:solidFill>
            <a:srgbClr val="FFFFFF"/>
          </a:solidFill>
          <a:ln/>
        </p:spPr>
      </p:sp>
      <p:sp>
        <p:nvSpPr>
          <p:cNvPr id="11" name="Text 9"/>
          <p:cNvSpPr/>
          <p:nvPr/>
        </p:nvSpPr>
        <p:spPr>
          <a:xfrm>
            <a:off x="1016732" y="4294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216757" y="429475"/>
            <a:ext cx="133350" cy="137160"/>
          </a:xfrm>
          <a:prstGeom prst="ellipse">
            <a:avLst/>
          </a:prstGeom>
          <a:solidFill>
            <a:srgbClr val="FFFFFF"/>
          </a:solidFill>
          <a:ln/>
        </p:spPr>
      </p:sp>
      <p:sp>
        <p:nvSpPr>
          <p:cNvPr id="13" name="Text 11"/>
          <p:cNvSpPr/>
          <p:nvPr/>
        </p:nvSpPr>
        <p:spPr>
          <a:xfrm>
            <a:off x="1216757" y="4294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413320" y="1169998"/>
            <a:ext cx="133350" cy="137160"/>
          </a:xfrm>
          <a:prstGeom prst="ellipse">
            <a:avLst/>
          </a:prstGeom>
          <a:solidFill>
            <a:srgbClr val="FFFFFF"/>
          </a:solidFill>
          <a:ln/>
        </p:spPr>
      </p:sp>
      <p:sp>
        <p:nvSpPr>
          <p:cNvPr id="15" name="Text 13"/>
          <p:cNvSpPr/>
          <p:nvPr/>
        </p:nvSpPr>
        <p:spPr>
          <a:xfrm>
            <a:off x="413320" y="116999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413320" y="969973"/>
            <a:ext cx="133350" cy="137160"/>
          </a:xfrm>
          <a:prstGeom prst="ellipse">
            <a:avLst/>
          </a:prstGeom>
          <a:solidFill>
            <a:srgbClr val="FFFFFF"/>
          </a:solidFill>
          <a:ln/>
        </p:spPr>
      </p:sp>
      <p:sp>
        <p:nvSpPr>
          <p:cNvPr id="17" name="Text 15"/>
          <p:cNvSpPr/>
          <p:nvPr/>
        </p:nvSpPr>
        <p:spPr>
          <a:xfrm>
            <a:off x="413320" y="96997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413320" y="769948"/>
            <a:ext cx="133350" cy="137160"/>
          </a:xfrm>
          <a:prstGeom prst="ellipse">
            <a:avLst/>
          </a:prstGeom>
          <a:solidFill>
            <a:srgbClr val="FFFFFF"/>
          </a:solidFill>
          <a:ln/>
        </p:spPr>
      </p:sp>
      <p:sp>
        <p:nvSpPr>
          <p:cNvPr id="19" name="Text 17"/>
          <p:cNvSpPr/>
          <p:nvPr/>
        </p:nvSpPr>
        <p:spPr>
          <a:xfrm>
            <a:off x="413320" y="76994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413320" y="569924"/>
            <a:ext cx="133350" cy="137160"/>
          </a:xfrm>
          <a:prstGeom prst="ellipse">
            <a:avLst/>
          </a:prstGeom>
          <a:solidFill>
            <a:srgbClr val="FFFFFF"/>
          </a:solidFill>
          <a:ln/>
        </p:spPr>
      </p:sp>
      <p:sp>
        <p:nvSpPr>
          <p:cNvPr id="21" name="Text 19"/>
          <p:cNvSpPr/>
          <p:nvPr/>
        </p:nvSpPr>
        <p:spPr>
          <a:xfrm>
            <a:off x="413320" y="56992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Text 20"/>
          <p:cNvSpPr/>
          <p:nvPr/>
        </p:nvSpPr>
        <p:spPr>
          <a:xfrm>
            <a:off x="700405" y="636270"/>
            <a:ext cx="4902835" cy="1913255"/>
          </a:xfrm>
          <a:prstGeom prst="rect">
            <a:avLst/>
          </a:prstGeom>
          <a:noFill/>
          <a:ln/>
        </p:spPr>
        <p:txBody>
          <a:bodyPr wrap="square" lIns="91440" tIns="45720" rIns="91440" bIns="45720" rtlCol="0" anchor="t"/>
          <a:lstStyle/>
          <a:p>
            <a:pPr algn="just">
              <a:lnSpc>
                <a:spcPct val="100000"/>
              </a:lnSpc>
            </a:pPr>
            <a:r>
              <a:rPr lang="en-US" sz="2800" dirty="0">
                <a:solidFill>
                  <a:srgbClr val="606C9A"/>
                </a:solidFill>
                <a:latin typeface="MiSans" pitchFamily="34" charset="0"/>
                <a:ea typeface="MiSans" pitchFamily="34" charset="-122"/>
                <a:cs typeface="MiSans" pitchFamily="34" charset="-120"/>
              </a:rPr>
              <a:t>Next-Word Prediction Powers Speech</a:t>
            </a:r>
            <a:endParaRPr lang="en-US" sz="1600" dirty="0"/>
          </a:p>
        </p:txBody>
      </p:sp>
      <p:sp>
        <p:nvSpPr>
          <p:cNvPr id="23" name="Shape 21"/>
          <p:cNvSpPr/>
          <p:nvPr/>
        </p:nvSpPr>
        <p:spPr>
          <a:xfrm>
            <a:off x="1821458" y="3976068"/>
            <a:ext cx="133350" cy="137160"/>
          </a:xfrm>
          <a:prstGeom prst="ellipse">
            <a:avLst/>
          </a:prstGeom>
          <a:solidFill>
            <a:srgbClr val="FFFFFF"/>
          </a:solidFill>
          <a:ln/>
        </p:spPr>
      </p:sp>
      <p:sp>
        <p:nvSpPr>
          <p:cNvPr id="24" name="Text 22"/>
          <p:cNvSpPr/>
          <p:nvPr/>
        </p:nvSpPr>
        <p:spPr>
          <a:xfrm>
            <a:off x="1821458"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2021483" y="3976068"/>
            <a:ext cx="133350" cy="137160"/>
          </a:xfrm>
          <a:prstGeom prst="ellipse">
            <a:avLst/>
          </a:prstGeom>
          <a:solidFill>
            <a:srgbClr val="FFFFFF"/>
          </a:solidFill>
          <a:ln/>
        </p:spPr>
      </p:sp>
      <p:sp>
        <p:nvSpPr>
          <p:cNvPr id="26" name="Text 24"/>
          <p:cNvSpPr/>
          <p:nvPr/>
        </p:nvSpPr>
        <p:spPr>
          <a:xfrm>
            <a:off x="2021483"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a:off x="2221508" y="3976068"/>
            <a:ext cx="133350" cy="137160"/>
          </a:xfrm>
          <a:prstGeom prst="ellipse">
            <a:avLst/>
          </a:prstGeom>
          <a:solidFill>
            <a:srgbClr val="FFFFFF"/>
          </a:solidFill>
          <a:ln/>
        </p:spPr>
      </p:sp>
      <p:sp>
        <p:nvSpPr>
          <p:cNvPr id="28" name="Text 26"/>
          <p:cNvSpPr/>
          <p:nvPr/>
        </p:nvSpPr>
        <p:spPr>
          <a:xfrm>
            <a:off x="2221508"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a:off x="2421533" y="3976068"/>
            <a:ext cx="133350" cy="137160"/>
          </a:xfrm>
          <a:prstGeom prst="ellipse">
            <a:avLst/>
          </a:prstGeom>
          <a:solidFill>
            <a:srgbClr val="FFFFFF"/>
          </a:solidFill>
          <a:ln/>
        </p:spPr>
      </p:sp>
      <p:sp>
        <p:nvSpPr>
          <p:cNvPr id="30" name="Text 28"/>
          <p:cNvSpPr/>
          <p:nvPr/>
        </p:nvSpPr>
        <p:spPr>
          <a:xfrm>
            <a:off x="2421533"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9"/>
          <p:cNvSpPr/>
          <p:nvPr/>
        </p:nvSpPr>
        <p:spPr>
          <a:xfrm>
            <a:off x="969006" y="3976068"/>
            <a:ext cx="133350" cy="137160"/>
          </a:xfrm>
          <a:prstGeom prst="ellipse">
            <a:avLst/>
          </a:prstGeom>
          <a:solidFill>
            <a:srgbClr val="FFFFFF"/>
          </a:solidFill>
          <a:ln/>
        </p:spPr>
      </p:sp>
      <p:sp>
        <p:nvSpPr>
          <p:cNvPr id="32" name="Text 30"/>
          <p:cNvSpPr/>
          <p:nvPr/>
        </p:nvSpPr>
        <p:spPr>
          <a:xfrm>
            <a:off x="969006"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31"/>
          <p:cNvSpPr/>
          <p:nvPr/>
        </p:nvSpPr>
        <p:spPr>
          <a:xfrm>
            <a:off x="1169031" y="3976068"/>
            <a:ext cx="133350" cy="137160"/>
          </a:xfrm>
          <a:prstGeom prst="ellipse">
            <a:avLst/>
          </a:prstGeom>
          <a:solidFill>
            <a:srgbClr val="FFFFFF"/>
          </a:solidFill>
          <a:ln/>
        </p:spPr>
      </p:sp>
      <p:sp>
        <p:nvSpPr>
          <p:cNvPr id="34" name="Text 32"/>
          <p:cNvSpPr/>
          <p:nvPr/>
        </p:nvSpPr>
        <p:spPr>
          <a:xfrm>
            <a:off x="1169031"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5" name="Shape 33"/>
          <p:cNvSpPr/>
          <p:nvPr/>
        </p:nvSpPr>
        <p:spPr>
          <a:xfrm>
            <a:off x="1369056" y="3976068"/>
            <a:ext cx="133350" cy="137160"/>
          </a:xfrm>
          <a:prstGeom prst="ellipse">
            <a:avLst/>
          </a:prstGeom>
          <a:solidFill>
            <a:srgbClr val="FFFFFF"/>
          </a:solidFill>
          <a:ln/>
        </p:spPr>
      </p:sp>
      <p:sp>
        <p:nvSpPr>
          <p:cNvPr id="36" name="Text 34"/>
          <p:cNvSpPr/>
          <p:nvPr/>
        </p:nvSpPr>
        <p:spPr>
          <a:xfrm>
            <a:off x="1369056"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7" name="Shape 35"/>
          <p:cNvSpPr/>
          <p:nvPr/>
        </p:nvSpPr>
        <p:spPr>
          <a:xfrm>
            <a:off x="1569081" y="3976068"/>
            <a:ext cx="133350" cy="137160"/>
          </a:xfrm>
          <a:prstGeom prst="ellipse">
            <a:avLst/>
          </a:prstGeom>
          <a:solidFill>
            <a:srgbClr val="FFFFFF"/>
          </a:solidFill>
          <a:ln/>
        </p:spPr>
      </p:sp>
      <p:sp>
        <p:nvSpPr>
          <p:cNvPr id="38" name="Text 36"/>
          <p:cNvSpPr/>
          <p:nvPr/>
        </p:nvSpPr>
        <p:spPr>
          <a:xfrm>
            <a:off x="1569081"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9" name="Shape 37"/>
          <p:cNvSpPr/>
          <p:nvPr/>
        </p:nvSpPr>
        <p:spPr>
          <a:xfrm>
            <a:off x="3537490" y="3976068"/>
            <a:ext cx="133350" cy="137160"/>
          </a:xfrm>
          <a:prstGeom prst="ellipse">
            <a:avLst/>
          </a:prstGeom>
          <a:solidFill>
            <a:srgbClr val="FFFFFF"/>
          </a:solidFill>
          <a:ln/>
        </p:spPr>
      </p:sp>
      <p:sp>
        <p:nvSpPr>
          <p:cNvPr id="40" name="Text 38"/>
          <p:cNvSpPr/>
          <p:nvPr/>
        </p:nvSpPr>
        <p:spPr>
          <a:xfrm>
            <a:off x="3537490"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1" name="Shape 39"/>
          <p:cNvSpPr/>
          <p:nvPr/>
        </p:nvSpPr>
        <p:spPr>
          <a:xfrm>
            <a:off x="3737515" y="3976068"/>
            <a:ext cx="133350" cy="137160"/>
          </a:xfrm>
          <a:prstGeom prst="ellipse">
            <a:avLst/>
          </a:prstGeom>
          <a:solidFill>
            <a:srgbClr val="FFFFFF"/>
          </a:solidFill>
          <a:ln/>
        </p:spPr>
      </p:sp>
      <p:sp>
        <p:nvSpPr>
          <p:cNvPr id="42" name="Text 40"/>
          <p:cNvSpPr/>
          <p:nvPr/>
        </p:nvSpPr>
        <p:spPr>
          <a:xfrm>
            <a:off x="3737515"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3" name="Shape 41"/>
          <p:cNvSpPr/>
          <p:nvPr/>
        </p:nvSpPr>
        <p:spPr>
          <a:xfrm>
            <a:off x="3937540" y="3976068"/>
            <a:ext cx="133350" cy="137160"/>
          </a:xfrm>
          <a:prstGeom prst="ellipse">
            <a:avLst/>
          </a:prstGeom>
          <a:solidFill>
            <a:srgbClr val="FFFFFF"/>
          </a:solidFill>
          <a:ln/>
        </p:spPr>
      </p:sp>
      <p:sp>
        <p:nvSpPr>
          <p:cNvPr id="44" name="Text 42"/>
          <p:cNvSpPr/>
          <p:nvPr/>
        </p:nvSpPr>
        <p:spPr>
          <a:xfrm>
            <a:off x="3937540"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5" name="Shape 43"/>
          <p:cNvSpPr/>
          <p:nvPr/>
        </p:nvSpPr>
        <p:spPr>
          <a:xfrm>
            <a:off x="4137565" y="3976068"/>
            <a:ext cx="133350" cy="137160"/>
          </a:xfrm>
          <a:prstGeom prst="ellipse">
            <a:avLst/>
          </a:prstGeom>
          <a:solidFill>
            <a:srgbClr val="FFFFFF"/>
          </a:solidFill>
          <a:ln/>
        </p:spPr>
      </p:sp>
      <p:sp>
        <p:nvSpPr>
          <p:cNvPr id="46" name="Text 44"/>
          <p:cNvSpPr/>
          <p:nvPr/>
        </p:nvSpPr>
        <p:spPr>
          <a:xfrm>
            <a:off x="4137565"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7" name="Shape 45"/>
          <p:cNvSpPr/>
          <p:nvPr/>
        </p:nvSpPr>
        <p:spPr>
          <a:xfrm>
            <a:off x="2685038" y="3976068"/>
            <a:ext cx="133350" cy="137160"/>
          </a:xfrm>
          <a:prstGeom prst="ellipse">
            <a:avLst/>
          </a:prstGeom>
          <a:solidFill>
            <a:srgbClr val="FFFFFF"/>
          </a:solidFill>
          <a:ln/>
        </p:spPr>
      </p:sp>
      <p:sp>
        <p:nvSpPr>
          <p:cNvPr id="48" name="Text 46"/>
          <p:cNvSpPr/>
          <p:nvPr/>
        </p:nvSpPr>
        <p:spPr>
          <a:xfrm>
            <a:off x="2685038"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9" name="Shape 47"/>
          <p:cNvSpPr/>
          <p:nvPr/>
        </p:nvSpPr>
        <p:spPr>
          <a:xfrm>
            <a:off x="2885063" y="3976068"/>
            <a:ext cx="133350" cy="137160"/>
          </a:xfrm>
          <a:prstGeom prst="ellipse">
            <a:avLst/>
          </a:prstGeom>
          <a:solidFill>
            <a:srgbClr val="FFFFFF"/>
          </a:solidFill>
          <a:ln/>
        </p:spPr>
      </p:sp>
      <p:sp>
        <p:nvSpPr>
          <p:cNvPr id="50" name="Text 48"/>
          <p:cNvSpPr/>
          <p:nvPr/>
        </p:nvSpPr>
        <p:spPr>
          <a:xfrm>
            <a:off x="2885063"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1" name="Shape 49"/>
          <p:cNvSpPr/>
          <p:nvPr/>
        </p:nvSpPr>
        <p:spPr>
          <a:xfrm>
            <a:off x="3085088" y="3976068"/>
            <a:ext cx="133350" cy="137160"/>
          </a:xfrm>
          <a:prstGeom prst="ellipse">
            <a:avLst/>
          </a:prstGeom>
          <a:solidFill>
            <a:srgbClr val="FFFFFF"/>
          </a:solidFill>
          <a:ln/>
        </p:spPr>
      </p:sp>
      <p:sp>
        <p:nvSpPr>
          <p:cNvPr id="52" name="Text 50"/>
          <p:cNvSpPr/>
          <p:nvPr/>
        </p:nvSpPr>
        <p:spPr>
          <a:xfrm>
            <a:off x="3085088"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3" name="Shape 51"/>
          <p:cNvSpPr/>
          <p:nvPr/>
        </p:nvSpPr>
        <p:spPr>
          <a:xfrm>
            <a:off x="3285113" y="3976068"/>
            <a:ext cx="133350" cy="137160"/>
          </a:xfrm>
          <a:prstGeom prst="ellipse">
            <a:avLst/>
          </a:prstGeom>
          <a:solidFill>
            <a:srgbClr val="FFFFFF"/>
          </a:solidFill>
          <a:ln/>
        </p:spPr>
      </p:sp>
      <p:sp>
        <p:nvSpPr>
          <p:cNvPr id="54" name="Text 52"/>
          <p:cNvSpPr/>
          <p:nvPr/>
        </p:nvSpPr>
        <p:spPr>
          <a:xfrm>
            <a:off x="3285113"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5" name="Shape 53"/>
          <p:cNvSpPr/>
          <p:nvPr/>
        </p:nvSpPr>
        <p:spPr>
          <a:xfrm>
            <a:off x="5246952" y="3976068"/>
            <a:ext cx="133350" cy="137160"/>
          </a:xfrm>
          <a:prstGeom prst="ellipse">
            <a:avLst/>
          </a:prstGeom>
          <a:solidFill>
            <a:srgbClr val="FFFFFF"/>
          </a:solidFill>
          <a:ln/>
        </p:spPr>
      </p:sp>
      <p:sp>
        <p:nvSpPr>
          <p:cNvPr id="56" name="Text 54"/>
          <p:cNvSpPr/>
          <p:nvPr/>
        </p:nvSpPr>
        <p:spPr>
          <a:xfrm>
            <a:off x="5246952"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7" name="Shape 55"/>
          <p:cNvSpPr/>
          <p:nvPr/>
        </p:nvSpPr>
        <p:spPr>
          <a:xfrm>
            <a:off x="5446977" y="3976068"/>
            <a:ext cx="133350" cy="137160"/>
          </a:xfrm>
          <a:prstGeom prst="ellipse">
            <a:avLst/>
          </a:prstGeom>
          <a:solidFill>
            <a:srgbClr val="FFFFFF"/>
          </a:solidFill>
          <a:ln/>
        </p:spPr>
      </p:sp>
      <p:sp>
        <p:nvSpPr>
          <p:cNvPr id="58" name="Text 56"/>
          <p:cNvSpPr/>
          <p:nvPr/>
        </p:nvSpPr>
        <p:spPr>
          <a:xfrm>
            <a:off x="5446977"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9" name="Shape 57"/>
          <p:cNvSpPr/>
          <p:nvPr/>
        </p:nvSpPr>
        <p:spPr>
          <a:xfrm>
            <a:off x="5647002" y="3976068"/>
            <a:ext cx="133350" cy="137160"/>
          </a:xfrm>
          <a:prstGeom prst="ellipse">
            <a:avLst/>
          </a:prstGeom>
          <a:solidFill>
            <a:srgbClr val="FFFFFF"/>
          </a:solidFill>
          <a:ln/>
        </p:spPr>
      </p:sp>
      <p:sp>
        <p:nvSpPr>
          <p:cNvPr id="60" name="Text 58"/>
          <p:cNvSpPr/>
          <p:nvPr/>
        </p:nvSpPr>
        <p:spPr>
          <a:xfrm>
            <a:off x="5647002"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1" name="Shape 59"/>
          <p:cNvSpPr/>
          <p:nvPr/>
        </p:nvSpPr>
        <p:spPr>
          <a:xfrm>
            <a:off x="5847027" y="3976068"/>
            <a:ext cx="133350" cy="137160"/>
          </a:xfrm>
          <a:prstGeom prst="ellipse">
            <a:avLst/>
          </a:prstGeom>
          <a:solidFill>
            <a:srgbClr val="FFFFFF"/>
          </a:solidFill>
          <a:ln/>
        </p:spPr>
      </p:sp>
      <p:sp>
        <p:nvSpPr>
          <p:cNvPr id="62" name="Text 60"/>
          <p:cNvSpPr/>
          <p:nvPr/>
        </p:nvSpPr>
        <p:spPr>
          <a:xfrm>
            <a:off x="5847027"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3" name="Shape 61"/>
          <p:cNvSpPr/>
          <p:nvPr/>
        </p:nvSpPr>
        <p:spPr>
          <a:xfrm>
            <a:off x="4394500" y="3976068"/>
            <a:ext cx="133350" cy="137160"/>
          </a:xfrm>
          <a:prstGeom prst="ellipse">
            <a:avLst/>
          </a:prstGeom>
          <a:solidFill>
            <a:srgbClr val="FFFFFF"/>
          </a:solidFill>
          <a:ln/>
        </p:spPr>
      </p:sp>
      <p:sp>
        <p:nvSpPr>
          <p:cNvPr id="64" name="Text 62"/>
          <p:cNvSpPr/>
          <p:nvPr/>
        </p:nvSpPr>
        <p:spPr>
          <a:xfrm>
            <a:off x="4394500"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5" name="Shape 63"/>
          <p:cNvSpPr/>
          <p:nvPr/>
        </p:nvSpPr>
        <p:spPr>
          <a:xfrm>
            <a:off x="4594525" y="3976068"/>
            <a:ext cx="133350" cy="137160"/>
          </a:xfrm>
          <a:prstGeom prst="ellipse">
            <a:avLst/>
          </a:prstGeom>
          <a:solidFill>
            <a:srgbClr val="FFFFFF"/>
          </a:solidFill>
          <a:ln/>
        </p:spPr>
      </p:sp>
      <p:sp>
        <p:nvSpPr>
          <p:cNvPr id="66" name="Text 64"/>
          <p:cNvSpPr/>
          <p:nvPr/>
        </p:nvSpPr>
        <p:spPr>
          <a:xfrm>
            <a:off x="4594525"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7" name="Shape 65"/>
          <p:cNvSpPr/>
          <p:nvPr/>
        </p:nvSpPr>
        <p:spPr>
          <a:xfrm>
            <a:off x="4794550" y="3976068"/>
            <a:ext cx="133350" cy="137160"/>
          </a:xfrm>
          <a:prstGeom prst="ellipse">
            <a:avLst/>
          </a:prstGeom>
          <a:solidFill>
            <a:srgbClr val="FFFFFF"/>
          </a:solidFill>
          <a:ln/>
        </p:spPr>
      </p:sp>
      <p:sp>
        <p:nvSpPr>
          <p:cNvPr id="68" name="Text 66"/>
          <p:cNvSpPr/>
          <p:nvPr/>
        </p:nvSpPr>
        <p:spPr>
          <a:xfrm>
            <a:off x="4794550"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9" name="Shape 67"/>
          <p:cNvSpPr/>
          <p:nvPr/>
        </p:nvSpPr>
        <p:spPr>
          <a:xfrm>
            <a:off x="4994575" y="3976068"/>
            <a:ext cx="133350" cy="137160"/>
          </a:xfrm>
          <a:prstGeom prst="ellipse">
            <a:avLst/>
          </a:prstGeom>
          <a:solidFill>
            <a:srgbClr val="FFFFFF"/>
          </a:solidFill>
          <a:ln/>
        </p:spPr>
      </p:sp>
      <p:sp>
        <p:nvSpPr>
          <p:cNvPr id="70" name="Text 68"/>
          <p:cNvSpPr/>
          <p:nvPr/>
        </p:nvSpPr>
        <p:spPr>
          <a:xfrm>
            <a:off x="4994575"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1" name="Shape 69"/>
          <p:cNvSpPr/>
          <p:nvPr/>
        </p:nvSpPr>
        <p:spPr>
          <a:xfrm>
            <a:off x="6962984" y="3976068"/>
            <a:ext cx="133350" cy="137160"/>
          </a:xfrm>
          <a:prstGeom prst="ellipse">
            <a:avLst/>
          </a:prstGeom>
          <a:solidFill>
            <a:srgbClr val="FFFFFF"/>
          </a:solidFill>
          <a:ln/>
        </p:spPr>
      </p:sp>
      <p:sp>
        <p:nvSpPr>
          <p:cNvPr id="72" name="Text 70"/>
          <p:cNvSpPr/>
          <p:nvPr/>
        </p:nvSpPr>
        <p:spPr>
          <a:xfrm>
            <a:off x="6962984"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3" name="Shape 71"/>
          <p:cNvSpPr/>
          <p:nvPr/>
        </p:nvSpPr>
        <p:spPr>
          <a:xfrm>
            <a:off x="7163009" y="3976068"/>
            <a:ext cx="133350" cy="137160"/>
          </a:xfrm>
          <a:prstGeom prst="ellipse">
            <a:avLst/>
          </a:prstGeom>
          <a:solidFill>
            <a:srgbClr val="FFFFFF"/>
          </a:solidFill>
          <a:ln/>
        </p:spPr>
      </p:sp>
      <p:sp>
        <p:nvSpPr>
          <p:cNvPr id="74" name="Text 72"/>
          <p:cNvSpPr/>
          <p:nvPr/>
        </p:nvSpPr>
        <p:spPr>
          <a:xfrm>
            <a:off x="7163009"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5" name="Shape 73"/>
          <p:cNvSpPr/>
          <p:nvPr/>
        </p:nvSpPr>
        <p:spPr>
          <a:xfrm>
            <a:off x="7363034" y="3976068"/>
            <a:ext cx="133350" cy="137160"/>
          </a:xfrm>
          <a:prstGeom prst="ellipse">
            <a:avLst/>
          </a:prstGeom>
          <a:solidFill>
            <a:srgbClr val="FFFFFF"/>
          </a:solidFill>
          <a:ln/>
        </p:spPr>
      </p:sp>
      <p:sp>
        <p:nvSpPr>
          <p:cNvPr id="76" name="Text 74"/>
          <p:cNvSpPr/>
          <p:nvPr/>
        </p:nvSpPr>
        <p:spPr>
          <a:xfrm>
            <a:off x="7363034"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7" name="Shape 75"/>
          <p:cNvSpPr/>
          <p:nvPr/>
        </p:nvSpPr>
        <p:spPr>
          <a:xfrm>
            <a:off x="7563059" y="3976068"/>
            <a:ext cx="133350" cy="137160"/>
          </a:xfrm>
          <a:prstGeom prst="ellipse">
            <a:avLst/>
          </a:prstGeom>
          <a:solidFill>
            <a:srgbClr val="FFFFFF"/>
          </a:solidFill>
          <a:ln/>
        </p:spPr>
      </p:sp>
      <p:sp>
        <p:nvSpPr>
          <p:cNvPr id="78" name="Text 76"/>
          <p:cNvSpPr/>
          <p:nvPr/>
        </p:nvSpPr>
        <p:spPr>
          <a:xfrm>
            <a:off x="7563059"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9" name="Shape 77"/>
          <p:cNvSpPr/>
          <p:nvPr/>
        </p:nvSpPr>
        <p:spPr>
          <a:xfrm>
            <a:off x="6110532" y="3976068"/>
            <a:ext cx="133350" cy="137160"/>
          </a:xfrm>
          <a:prstGeom prst="ellipse">
            <a:avLst/>
          </a:prstGeom>
          <a:solidFill>
            <a:srgbClr val="FFFFFF"/>
          </a:solidFill>
          <a:ln/>
        </p:spPr>
      </p:sp>
      <p:sp>
        <p:nvSpPr>
          <p:cNvPr id="80" name="Text 78"/>
          <p:cNvSpPr/>
          <p:nvPr/>
        </p:nvSpPr>
        <p:spPr>
          <a:xfrm>
            <a:off x="6110532"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1" name="Shape 79"/>
          <p:cNvSpPr/>
          <p:nvPr/>
        </p:nvSpPr>
        <p:spPr>
          <a:xfrm>
            <a:off x="6310557" y="3976068"/>
            <a:ext cx="133350" cy="137160"/>
          </a:xfrm>
          <a:prstGeom prst="ellipse">
            <a:avLst/>
          </a:prstGeom>
          <a:solidFill>
            <a:srgbClr val="FFFFFF"/>
          </a:solidFill>
          <a:ln/>
        </p:spPr>
      </p:sp>
      <p:sp>
        <p:nvSpPr>
          <p:cNvPr id="82" name="Text 80"/>
          <p:cNvSpPr/>
          <p:nvPr/>
        </p:nvSpPr>
        <p:spPr>
          <a:xfrm>
            <a:off x="6310557"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3" name="Shape 81"/>
          <p:cNvSpPr/>
          <p:nvPr/>
        </p:nvSpPr>
        <p:spPr>
          <a:xfrm>
            <a:off x="6510582" y="3976068"/>
            <a:ext cx="133350" cy="137160"/>
          </a:xfrm>
          <a:prstGeom prst="ellipse">
            <a:avLst/>
          </a:prstGeom>
          <a:solidFill>
            <a:srgbClr val="FFFFFF"/>
          </a:solidFill>
          <a:ln/>
        </p:spPr>
      </p:sp>
      <p:sp>
        <p:nvSpPr>
          <p:cNvPr id="84" name="Text 82"/>
          <p:cNvSpPr/>
          <p:nvPr/>
        </p:nvSpPr>
        <p:spPr>
          <a:xfrm>
            <a:off x="6510582"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5" name="Shape 83"/>
          <p:cNvSpPr/>
          <p:nvPr/>
        </p:nvSpPr>
        <p:spPr>
          <a:xfrm>
            <a:off x="6710607" y="3976068"/>
            <a:ext cx="133350" cy="137160"/>
          </a:xfrm>
          <a:prstGeom prst="ellipse">
            <a:avLst/>
          </a:prstGeom>
          <a:solidFill>
            <a:srgbClr val="FFFFFF"/>
          </a:solidFill>
          <a:ln/>
        </p:spPr>
      </p:sp>
      <p:sp>
        <p:nvSpPr>
          <p:cNvPr id="86" name="Text 84"/>
          <p:cNvSpPr/>
          <p:nvPr/>
        </p:nvSpPr>
        <p:spPr>
          <a:xfrm>
            <a:off x="6710607"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7" name="Shape 85"/>
          <p:cNvSpPr/>
          <p:nvPr/>
        </p:nvSpPr>
        <p:spPr>
          <a:xfrm>
            <a:off x="8615537" y="3981264"/>
            <a:ext cx="133350" cy="137160"/>
          </a:xfrm>
          <a:prstGeom prst="ellipse">
            <a:avLst/>
          </a:prstGeom>
          <a:solidFill>
            <a:srgbClr val="FFFFFF"/>
          </a:solidFill>
          <a:ln/>
        </p:spPr>
      </p:sp>
      <p:sp>
        <p:nvSpPr>
          <p:cNvPr id="88" name="Text 86"/>
          <p:cNvSpPr/>
          <p:nvPr/>
        </p:nvSpPr>
        <p:spPr>
          <a:xfrm>
            <a:off x="8615537"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9" name="Shape 87"/>
          <p:cNvSpPr/>
          <p:nvPr/>
        </p:nvSpPr>
        <p:spPr>
          <a:xfrm>
            <a:off x="8815562" y="3981264"/>
            <a:ext cx="133350" cy="137160"/>
          </a:xfrm>
          <a:prstGeom prst="ellipse">
            <a:avLst/>
          </a:prstGeom>
          <a:solidFill>
            <a:srgbClr val="FFFFFF"/>
          </a:solidFill>
          <a:ln/>
        </p:spPr>
      </p:sp>
      <p:sp>
        <p:nvSpPr>
          <p:cNvPr id="90" name="Text 88"/>
          <p:cNvSpPr/>
          <p:nvPr/>
        </p:nvSpPr>
        <p:spPr>
          <a:xfrm>
            <a:off x="8815562"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1" name="Shape 89"/>
          <p:cNvSpPr/>
          <p:nvPr/>
        </p:nvSpPr>
        <p:spPr>
          <a:xfrm>
            <a:off x="9015587" y="3981264"/>
            <a:ext cx="133350" cy="137160"/>
          </a:xfrm>
          <a:prstGeom prst="ellipse">
            <a:avLst/>
          </a:prstGeom>
          <a:solidFill>
            <a:srgbClr val="FFFFFF"/>
          </a:solidFill>
          <a:ln/>
        </p:spPr>
      </p:sp>
      <p:sp>
        <p:nvSpPr>
          <p:cNvPr id="92" name="Text 90"/>
          <p:cNvSpPr/>
          <p:nvPr/>
        </p:nvSpPr>
        <p:spPr>
          <a:xfrm>
            <a:off x="9015587"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3" name="Shape 91"/>
          <p:cNvSpPr/>
          <p:nvPr/>
        </p:nvSpPr>
        <p:spPr>
          <a:xfrm>
            <a:off x="9215612" y="3981264"/>
            <a:ext cx="133350" cy="137160"/>
          </a:xfrm>
          <a:prstGeom prst="ellipse">
            <a:avLst/>
          </a:prstGeom>
          <a:solidFill>
            <a:srgbClr val="FFFFFF"/>
          </a:solidFill>
          <a:ln/>
        </p:spPr>
      </p:sp>
      <p:sp>
        <p:nvSpPr>
          <p:cNvPr id="94" name="Text 92"/>
          <p:cNvSpPr/>
          <p:nvPr/>
        </p:nvSpPr>
        <p:spPr>
          <a:xfrm>
            <a:off x="9215612"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5" name="Shape 93"/>
          <p:cNvSpPr/>
          <p:nvPr/>
        </p:nvSpPr>
        <p:spPr>
          <a:xfrm>
            <a:off x="7763085" y="3981264"/>
            <a:ext cx="133350" cy="137160"/>
          </a:xfrm>
          <a:prstGeom prst="ellipse">
            <a:avLst/>
          </a:prstGeom>
          <a:solidFill>
            <a:srgbClr val="FFFFFF"/>
          </a:solidFill>
          <a:ln/>
        </p:spPr>
      </p:sp>
      <p:sp>
        <p:nvSpPr>
          <p:cNvPr id="96" name="Text 94"/>
          <p:cNvSpPr/>
          <p:nvPr/>
        </p:nvSpPr>
        <p:spPr>
          <a:xfrm>
            <a:off x="7763085"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7" name="Shape 95"/>
          <p:cNvSpPr/>
          <p:nvPr/>
        </p:nvSpPr>
        <p:spPr>
          <a:xfrm>
            <a:off x="7963110" y="3981264"/>
            <a:ext cx="133350" cy="137160"/>
          </a:xfrm>
          <a:prstGeom prst="ellipse">
            <a:avLst/>
          </a:prstGeom>
          <a:solidFill>
            <a:srgbClr val="FFFFFF"/>
          </a:solidFill>
          <a:ln/>
        </p:spPr>
      </p:sp>
      <p:sp>
        <p:nvSpPr>
          <p:cNvPr id="98" name="Text 96"/>
          <p:cNvSpPr/>
          <p:nvPr/>
        </p:nvSpPr>
        <p:spPr>
          <a:xfrm>
            <a:off x="7963110"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9" name="Shape 97"/>
          <p:cNvSpPr/>
          <p:nvPr/>
        </p:nvSpPr>
        <p:spPr>
          <a:xfrm>
            <a:off x="8163135" y="3981264"/>
            <a:ext cx="133350" cy="137160"/>
          </a:xfrm>
          <a:prstGeom prst="ellipse">
            <a:avLst/>
          </a:prstGeom>
          <a:solidFill>
            <a:srgbClr val="FFFFFF"/>
          </a:solidFill>
          <a:ln/>
        </p:spPr>
      </p:sp>
      <p:sp>
        <p:nvSpPr>
          <p:cNvPr id="100" name="Text 98"/>
          <p:cNvSpPr/>
          <p:nvPr/>
        </p:nvSpPr>
        <p:spPr>
          <a:xfrm>
            <a:off x="8163135"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1" name="Shape 99"/>
          <p:cNvSpPr/>
          <p:nvPr/>
        </p:nvSpPr>
        <p:spPr>
          <a:xfrm>
            <a:off x="8363160" y="3981264"/>
            <a:ext cx="133350" cy="137160"/>
          </a:xfrm>
          <a:prstGeom prst="ellipse">
            <a:avLst/>
          </a:prstGeom>
          <a:solidFill>
            <a:srgbClr val="FFFFFF"/>
          </a:solidFill>
          <a:ln/>
        </p:spPr>
      </p:sp>
      <p:sp>
        <p:nvSpPr>
          <p:cNvPr id="102" name="Text 100"/>
          <p:cNvSpPr/>
          <p:nvPr/>
        </p:nvSpPr>
        <p:spPr>
          <a:xfrm>
            <a:off x="8363160"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3" name="Shape 101"/>
          <p:cNvSpPr/>
          <p:nvPr/>
        </p:nvSpPr>
        <p:spPr>
          <a:xfrm>
            <a:off x="10331569" y="3981264"/>
            <a:ext cx="133350" cy="137160"/>
          </a:xfrm>
          <a:prstGeom prst="ellipse">
            <a:avLst/>
          </a:prstGeom>
          <a:solidFill>
            <a:srgbClr val="FFFFFF"/>
          </a:solidFill>
          <a:ln/>
        </p:spPr>
      </p:sp>
      <p:sp>
        <p:nvSpPr>
          <p:cNvPr id="104" name="Text 102"/>
          <p:cNvSpPr/>
          <p:nvPr/>
        </p:nvSpPr>
        <p:spPr>
          <a:xfrm>
            <a:off x="10331569"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5" name="Shape 103"/>
          <p:cNvSpPr/>
          <p:nvPr/>
        </p:nvSpPr>
        <p:spPr>
          <a:xfrm>
            <a:off x="10531594" y="3981264"/>
            <a:ext cx="133350" cy="137160"/>
          </a:xfrm>
          <a:prstGeom prst="ellipse">
            <a:avLst/>
          </a:prstGeom>
          <a:solidFill>
            <a:srgbClr val="FFFFFF"/>
          </a:solidFill>
          <a:ln/>
        </p:spPr>
      </p:sp>
      <p:sp>
        <p:nvSpPr>
          <p:cNvPr id="106" name="Text 104"/>
          <p:cNvSpPr/>
          <p:nvPr/>
        </p:nvSpPr>
        <p:spPr>
          <a:xfrm>
            <a:off x="10531594"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7" name="Shape 105"/>
          <p:cNvSpPr/>
          <p:nvPr/>
        </p:nvSpPr>
        <p:spPr>
          <a:xfrm>
            <a:off x="10731619" y="3981264"/>
            <a:ext cx="133350" cy="137160"/>
          </a:xfrm>
          <a:prstGeom prst="ellipse">
            <a:avLst/>
          </a:prstGeom>
          <a:solidFill>
            <a:srgbClr val="FFFFFF"/>
          </a:solidFill>
          <a:ln/>
        </p:spPr>
      </p:sp>
      <p:sp>
        <p:nvSpPr>
          <p:cNvPr id="108" name="Text 106"/>
          <p:cNvSpPr/>
          <p:nvPr/>
        </p:nvSpPr>
        <p:spPr>
          <a:xfrm>
            <a:off x="10731619"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9" name="Shape 107"/>
          <p:cNvSpPr/>
          <p:nvPr/>
        </p:nvSpPr>
        <p:spPr>
          <a:xfrm>
            <a:off x="10931644" y="3981264"/>
            <a:ext cx="133350" cy="137160"/>
          </a:xfrm>
          <a:prstGeom prst="ellipse">
            <a:avLst/>
          </a:prstGeom>
          <a:solidFill>
            <a:srgbClr val="FFFFFF"/>
          </a:solidFill>
          <a:ln/>
        </p:spPr>
      </p:sp>
      <p:sp>
        <p:nvSpPr>
          <p:cNvPr id="110" name="Text 108"/>
          <p:cNvSpPr/>
          <p:nvPr/>
        </p:nvSpPr>
        <p:spPr>
          <a:xfrm>
            <a:off x="10931644"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1" name="Shape 109"/>
          <p:cNvSpPr/>
          <p:nvPr/>
        </p:nvSpPr>
        <p:spPr>
          <a:xfrm>
            <a:off x="9479117" y="3981264"/>
            <a:ext cx="133350" cy="137160"/>
          </a:xfrm>
          <a:prstGeom prst="ellipse">
            <a:avLst/>
          </a:prstGeom>
          <a:solidFill>
            <a:srgbClr val="FFFFFF"/>
          </a:solidFill>
          <a:ln/>
        </p:spPr>
      </p:sp>
      <p:sp>
        <p:nvSpPr>
          <p:cNvPr id="112" name="Text 110"/>
          <p:cNvSpPr/>
          <p:nvPr/>
        </p:nvSpPr>
        <p:spPr>
          <a:xfrm>
            <a:off x="9479117"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3" name="Shape 111"/>
          <p:cNvSpPr/>
          <p:nvPr/>
        </p:nvSpPr>
        <p:spPr>
          <a:xfrm>
            <a:off x="9679142" y="3981264"/>
            <a:ext cx="133350" cy="137160"/>
          </a:xfrm>
          <a:prstGeom prst="ellipse">
            <a:avLst/>
          </a:prstGeom>
          <a:solidFill>
            <a:srgbClr val="FFFFFF"/>
          </a:solidFill>
          <a:ln/>
        </p:spPr>
      </p:sp>
      <p:sp>
        <p:nvSpPr>
          <p:cNvPr id="114" name="Text 112"/>
          <p:cNvSpPr/>
          <p:nvPr/>
        </p:nvSpPr>
        <p:spPr>
          <a:xfrm>
            <a:off x="9679142"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5" name="Shape 113"/>
          <p:cNvSpPr/>
          <p:nvPr/>
        </p:nvSpPr>
        <p:spPr>
          <a:xfrm>
            <a:off x="9879167" y="3981264"/>
            <a:ext cx="133350" cy="137160"/>
          </a:xfrm>
          <a:prstGeom prst="ellipse">
            <a:avLst/>
          </a:prstGeom>
          <a:solidFill>
            <a:srgbClr val="FFFFFF"/>
          </a:solidFill>
          <a:ln/>
        </p:spPr>
      </p:sp>
      <p:sp>
        <p:nvSpPr>
          <p:cNvPr id="116" name="Text 114"/>
          <p:cNvSpPr/>
          <p:nvPr/>
        </p:nvSpPr>
        <p:spPr>
          <a:xfrm>
            <a:off x="9879167"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7" name="Shape 115"/>
          <p:cNvSpPr/>
          <p:nvPr/>
        </p:nvSpPr>
        <p:spPr>
          <a:xfrm>
            <a:off x="10079192" y="3981264"/>
            <a:ext cx="133350" cy="137160"/>
          </a:xfrm>
          <a:prstGeom prst="ellipse">
            <a:avLst/>
          </a:prstGeom>
          <a:solidFill>
            <a:srgbClr val="FFFFFF"/>
          </a:solidFill>
          <a:ln/>
        </p:spPr>
      </p:sp>
      <p:sp>
        <p:nvSpPr>
          <p:cNvPr id="118" name="Text 116"/>
          <p:cNvSpPr/>
          <p:nvPr/>
        </p:nvSpPr>
        <p:spPr>
          <a:xfrm>
            <a:off x="10079192"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119" name="Image 0" descr="https://kimi-img.moonshot.cn/pub/slides/slides_tmpl/image/25-08-27-20:04:41-d2nf8m98bjvh7rlj0ajg.jpeg"/>
          <p:cNvPicPr>
            <a:picLocks noChangeAspect="1"/>
          </p:cNvPicPr>
          <p:nvPr/>
        </p:nvPicPr>
        <p:blipFill>
          <a:blip r:embed="rId3"/>
          <a:stretch>
            <a:fillRect/>
          </a:stretch>
        </p:blipFill>
        <p:spPr>
          <a:xfrm>
            <a:off x="6096000" y="-490949"/>
            <a:ext cx="5145200" cy="4421711"/>
          </a:xfrm>
          <a:prstGeom prst="rect">
            <a:avLst/>
          </a:prstGeom>
        </p:spPr>
      </p:pic>
      <p:pic>
        <p:nvPicPr>
          <p:cNvPr id="120" name="Image 1" descr="https://kimi-img.moonshot.cn/pub/slides/slides_tmpl/image/25-08-27-20:04:41-d2nf8m98bjvh7rlj0akg.jpeg"/>
          <p:cNvPicPr>
            <a:picLocks noChangeAspect="1"/>
          </p:cNvPicPr>
          <p:nvPr/>
        </p:nvPicPr>
        <p:blipFill>
          <a:blip r:embed="rId4"/>
          <a:stretch>
            <a:fillRect/>
          </a:stretch>
        </p:blipFill>
        <p:spPr>
          <a:xfrm>
            <a:off x="816707" y="1848849"/>
            <a:ext cx="4769518" cy="2081664"/>
          </a:xfrm>
          <a:prstGeom prst="rect">
            <a:avLst/>
          </a:prstGeom>
        </p:spPr>
      </p:pic>
      <p:sp>
        <p:nvSpPr>
          <p:cNvPr id="121" name="Shape 117"/>
          <p:cNvSpPr/>
          <p:nvPr/>
        </p:nvSpPr>
        <p:spPr>
          <a:xfrm>
            <a:off x="436451" y="5540041"/>
            <a:ext cx="228803" cy="212992"/>
          </a:xfrm>
          <a:prstGeom prst="ellipse">
            <a:avLst/>
          </a:prstGeom>
          <a:solidFill>
            <a:srgbClr val="000000">
              <a:alpha val="0"/>
            </a:srgbClr>
          </a:solidFill>
          <a:ln w="41275">
            <a:solidFill>
              <a:srgbClr val="FFFFFF"/>
            </a:solidFill>
            <a:prstDash val="solid"/>
          </a:ln>
        </p:spPr>
      </p:sp>
      <p:sp>
        <p:nvSpPr>
          <p:cNvPr id="122" name="Text 118"/>
          <p:cNvSpPr/>
          <p:nvPr/>
        </p:nvSpPr>
        <p:spPr>
          <a:xfrm>
            <a:off x="436451" y="5540041"/>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123" name="Shape 119"/>
          <p:cNvSpPr/>
          <p:nvPr/>
        </p:nvSpPr>
        <p:spPr>
          <a:xfrm>
            <a:off x="512850" y="5580579"/>
            <a:ext cx="137562" cy="131914"/>
          </a:xfrm>
          <a:prstGeom prst="ellipse">
            <a:avLst/>
          </a:prstGeom>
          <a:solidFill>
            <a:srgbClr val="C1CEF6"/>
          </a:solidFill>
          <a:ln/>
        </p:spPr>
      </p:sp>
      <p:sp>
        <p:nvSpPr>
          <p:cNvPr id="124" name="Text 120"/>
          <p:cNvSpPr/>
          <p:nvPr/>
        </p:nvSpPr>
        <p:spPr>
          <a:xfrm>
            <a:off x="512850" y="5580579"/>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125" name="Text 121"/>
          <p:cNvSpPr/>
          <p:nvPr/>
        </p:nvSpPr>
        <p:spPr>
          <a:xfrm>
            <a:off x="749935" y="4203065"/>
            <a:ext cx="9714865"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Language Model Basics</a:t>
            </a:r>
            <a:endParaRPr lang="en-US" sz="1600" dirty="0"/>
          </a:p>
        </p:txBody>
      </p:sp>
      <p:sp>
        <p:nvSpPr>
          <p:cNvPr id="126" name="Text 122"/>
          <p:cNvSpPr/>
          <p:nvPr/>
        </p:nvSpPr>
        <p:spPr>
          <a:xfrm>
            <a:off x="817245" y="4526280"/>
            <a:ext cx="11090910" cy="845185"/>
          </a:xfrm>
          <a:prstGeom prst="rect">
            <a:avLst/>
          </a:prstGeom>
          <a:noFill/>
          <a:ln/>
        </p:spPr>
        <p:txBody>
          <a:bodyPr wrap="square" lIns="91440" tIns="45720" rIns="91440" bIns="45720" rtlCol="0" anchor="t"/>
          <a:lstStyle/>
          <a:p>
            <a:pPr>
              <a:lnSpc>
                <a:spcPct val="100000"/>
              </a:lnSpc>
            </a:pPr>
            <a:r>
              <a:rPr lang="en-US" sz="1600" dirty="0">
                <a:solidFill>
                  <a:srgbClr val="606C9A"/>
                </a:solidFill>
                <a:latin typeface="MiSans" pitchFamily="34" charset="0"/>
                <a:ea typeface="MiSans" pitchFamily="34" charset="-122"/>
                <a:cs typeface="MiSans" pitchFamily="34" charset="-120"/>
              </a:rPr>
              <a:t>Language models are AI systems trained to predict the next word in a sentence. They read vast amounts of text to learn how words and sentences typically follow each other, building a statistical map of language.</a:t>
            </a:r>
            <a:endParaRPr lang="en-US" sz="1600" dirty="0"/>
          </a:p>
        </p:txBody>
      </p:sp>
      <p:sp>
        <p:nvSpPr>
          <p:cNvPr id="127" name="Text 123"/>
          <p:cNvSpPr/>
          <p:nvPr/>
        </p:nvSpPr>
        <p:spPr>
          <a:xfrm>
            <a:off x="736600" y="5539740"/>
            <a:ext cx="9714865" cy="539750"/>
          </a:xfrm>
          <a:prstGeom prst="rect">
            <a:avLst/>
          </a:prstGeom>
          <a:noFill/>
          <a:ln/>
        </p:spPr>
        <p:txBody>
          <a:bodyPr wrap="square" lIns="91440" tIns="45720" rIns="91440" bIns="45720" rtlCol="0" anchor="ctr"/>
          <a:lstStyle/>
          <a:p>
            <a:pPr algn="just">
              <a:lnSpc>
                <a:spcPct val="100000"/>
              </a:lnSpc>
            </a:pPr>
            <a:r>
              <a:rPr lang="en-US" sz="1800" dirty="0">
                <a:solidFill>
                  <a:srgbClr val="606C9A"/>
                </a:solidFill>
                <a:latin typeface="MiSans" pitchFamily="34" charset="0"/>
                <a:ea typeface="MiSans" pitchFamily="34" charset="-122"/>
                <a:cs typeface="MiSans" pitchFamily="34" charset="-120"/>
              </a:rPr>
              <a:t>Capabilities from Prediction</a:t>
            </a:r>
            <a:endParaRPr lang="en-US" sz="1600" dirty="0"/>
          </a:p>
        </p:txBody>
      </p:sp>
      <p:sp>
        <p:nvSpPr>
          <p:cNvPr id="128" name="Text 124"/>
          <p:cNvSpPr/>
          <p:nvPr/>
        </p:nvSpPr>
        <p:spPr>
          <a:xfrm>
            <a:off x="829310" y="5834380"/>
            <a:ext cx="11090275" cy="516334"/>
          </a:xfrm>
          <a:prstGeom prst="rect">
            <a:avLst/>
          </a:prstGeom>
          <a:noFill/>
          <a:ln/>
        </p:spPr>
        <p:txBody>
          <a:bodyPr wrap="square" lIns="91440" tIns="45720" rIns="91440" bIns="45720" rtlCol="0" anchor="t">
            <a:spAutoFit/>
          </a:bodyPr>
          <a:lstStyle/>
          <a:p>
            <a:pPr>
              <a:lnSpc>
                <a:spcPct val="100000"/>
              </a:lnSpc>
            </a:pPr>
            <a:r>
              <a:rPr lang="en-US" sz="1600" dirty="0">
                <a:solidFill>
                  <a:srgbClr val="606C9A"/>
                </a:solidFill>
                <a:latin typeface="MiSans" pitchFamily="34" charset="0"/>
                <a:ea typeface="MiSans" pitchFamily="34" charset="-122"/>
                <a:cs typeface="MiSans" pitchFamily="34" charset="-120"/>
              </a:rPr>
              <a:t>From predicting the next word, language models can perform tasks like summarization, translation, conversation, and creative writing. They mimic human language by recognizing grammar and context.</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gradFill flip="none" rotWithShape="0">
          <a:gsLst>
            <a:gs pos="0">
              <a:srgbClr val="FFF2C6"/>
            </a:gs>
            <a:gs pos="66000">
              <a:srgbClr val="D8E1FD"/>
            </a:gs>
            <a:gs pos="92000">
              <a:srgbClr val="C7D5FC"/>
            </a:gs>
            <a:gs pos="100000">
              <a:srgbClr val="A1D9F1"/>
            </a:gs>
          </a:gsLst>
          <a:lin ang="5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3-d2nf8k98bjvh7rlj0a7g.png"/>
          <p:cNvPicPr>
            <a:picLocks noChangeAspect="1"/>
          </p:cNvPicPr>
          <p:nvPr/>
        </p:nvPicPr>
        <p:blipFill>
          <a:blip r:embed="rId3"/>
          <a:stretch>
            <a:fillRect/>
          </a:stretch>
        </p:blipFill>
        <p:spPr>
          <a:xfrm flipH="1">
            <a:off x="5409900" y="1747520"/>
            <a:ext cx="6782099" cy="4533204"/>
          </a:xfrm>
          <a:prstGeom prst="rect">
            <a:avLst/>
          </a:prstGeom>
        </p:spPr>
      </p:pic>
      <p:sp>
        <p:nvSpPr>
          <p:cNvPr id="3" name="Shape 0"/>
          <p:cNvSpPr/>
          <p:nvPr/>
        </p:nvSpPr>
        <p:spPr>
          <a:xfrm>
            <a:off x="626131" y="324163"/>
            <a:ext cx="133350" cy="137160"/>
          </a:xfrm>
          <a:prstGeom prst="ellipse">
            <a:avLst/>
          </a:prstGeom>
          <a:solidFill>
            <a:srgbClr val="FFFFFF"/>
          </a:solidFill>
          <a:ln/>
        </p:spPr>
      </p:sp>
      <p:sp>
        <p:nvSpPr>
          <p:cNvPr id="4" name="Text 1"/>
          <p:cNvSpPr/>
          <p:nvPr/>
        </p:nvSpPr>
        <p:spPr>
          <a:xfrm>
            <a:off x="626131" y="32416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826156" y="324163"/>
            <a:ext cx="133350" cy="137160"/>
          </a:xfrm>
          <a:prstGeom prst="ellipse">
            <a:avLst/>
          </a:prstGeom>
          <a:solidFill>
            <a:srgbClr val="FFFFFF"/>
          </a:solidFill>
          <a:ln/>
        </p:spPr>
      </p:sp>
      <p:sp>
        <p:nvSpPr>
          <p:cNvPr id="6" name="Text 3"/>
          <p:cNvSpPr/>
          <p:nvPr/>
        </p:nvSpPr>
        <p:spPr>
          <a:xfrm>
            <a:off x="826156" y="32416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026181" y="324163"/>
            <a:ext cx="133350" cy="137160"/>
          </a:xfrm>
          <a:prstGeom prst="ellipse">
            <a:avLst/>
          </a:prstGeom>
          <a:solidFill>
            <a:srgbClr val="FFFFFF"/>
          </a:solidFill>
          <a:ln/>
        </p:spPr>
      </p:sp>
      <p:sp>
        <p:nvSpPr>
          <p:cNvPr id="8" name="Text 5"/>
          <p:cNvSpPr/>
          <p:nvPr/>
        </p:nvSpPr>
        <p:spPr>
          <a:xfrm>
            <a:off x="1026181" y="32416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226206" y="324163"/>
            <a:ext cx="133350" cy="137160"/>
          </a:xfrm>
          <a:prstGeom prst="ellipse">
            <a:avLst/>
          </a:prstGeom>
          <a:solidFill>
            <a:srgbClr val="FFFFFF"/>
          </a:solidFill>
          <a:ln/>
        </p:spPr>
      </p:sp>
      <p:sp>
        <p:nvSpPr>
          <p:cNvPr id="10" name="Text 7"/>
          <p:cNvSpPr/>
          <p:nvPr/>
        </p:nvSpPr>
        <p:spPr>
          <a:xfrm>
            <a:off x="1226206" y="32416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422769" y="1064687"/>
            <a:ext cx="133350" cy="137160"/>
          </a:xfrm>
          <a:prstGeom prst="ellipse">
            <a:avLst/>
          </a:prstGeom>
          <a:solidFill>
            <a:srgbClr val="FFFFFF"/>
          </a:solidFill>
          <a:ln/>
        </p:spPr>
      </p:sp>
      <p:sp>
        <p:nvSpPr>
          <p:cNvPr id="12" name="Text 9"/>
          <p:cNvSpPr/>
          <p:nvPr/>
        </p:nvSpPr>
        <p:spPr>
          <a:xfrm>
            <a:off x="422769" y="106468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422769" y="864661"/>
            <a:ext cx="133350" cy="137160"/>
          </a:xfrm>
          <a:prstGeom prst="ellipse">
            <a:avLst/>
          </a:prstGeom>
          <a:solidFill>
            <a:srgbClr val="FFFFFF"/>
          </a:solidFill>
          <a:ln/>
        </p:spPr>
      </p:sp>
      <p:sp>
        <p:nvSpPr>
          <p:cNvPr id="14" name="Text 11"/>
          <p:cNvSpPr/>
          <p:nvPr/>
        </p:nvSpPr>
        <p:spPr>
          <a:xfrm>
            <a:off x="422769" y="86466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422769" y="664636"/>
            <a:ext cx="133350" cy="137160"/>
          </a:xfrm>
          <a:prstGeom prst="ellipse">
            <a:avLst/>
          </a:prstGeom>
          <a:solidFill>
            <a:srgbClr val="FFFFFF"/>
          </a:solidFill>
          <a:ln/>
        </p:spPr>
      </p:sp>
      <p:sp>
        <p:nvSpPr>
          <p:cNvPr id="16" name="Text 13"/>
          <p:cNvSpPr/>
          <p:nvPr/>
        </p:nvSpPr>
        <p:spPr>
          <a:xfrm>
            <a:off x="422769" y="66463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422769" y="464612"/>
            <a:ext cx="133350" cy="137160"/>
          </a:xfrm>
          <a:prstGeom prst="ellipse">
            <a:avLst/>
          </a:prstGeom>
          <a:solidFill>
            <a:srgbClr val="FFFFFF"/>
          </a:solidFill>
          <a:ln/>
        </p:spPr>
      </p:sp>
      <p:sp>
        <p:nvSpPr>
          <p:cNvPr id="18" name="Text 15"/>
          <p:cNvSpPr/>
          <p:nvPr/>
        </p:nvSpPr>
        <p:spPr>
          <a:xfrm>
            <a:off x="422769" y="46461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p:cNvSpPr/>
          <p:nvPr/>
        </p:nvSpPr>
        <p:spPr>
          <a:xfrm>
            <a:off x="692785" y="474345"/>
            <a:ext cx="10713720" cy="1657350"/>
          </a:xfrm>
          <a:prstGeom prst="rect">
            <a:avLst/>
          </a:prstGeom>
          <a:noFill/>
          <a:ln/>
        </p:spPr>
        <p:txBody>
          <a:bodyPr wrap="square" lIns="91440" tIns="45720" rIns="91440" bIns="45720" rtlCol="0" anchor="t"/>
          <a:lstStyle/>
          <a:p>
            <a:pPr algn="just">
              <a:lnSpc>
                <a:spcPct val="100000"/>
              </a:lnSpc>
            </a:pPr>
            <a:r>
              <a:rPr lang="en-US" sz="3200" dirty="0">
                <a:solidFill>
                  <a:srgbClr val="606C9A"/>
                </a:solidFill>
                <a:latin typeface="MiSans" pitchFamily="34" charset="0"/>
                <a:ea typeface="MiSans" pitchFamily="34" charset="-122"/>
                <a:cs typeface="MiSans" pitchFamily="34" charset="-120"/>
              </a:rPr>
              <a:t>Patterns, Not World Knowledge</a:t>
            </a:r>
            <a:endParaRPr lang="en-US" sz="1600" dirty="0"/>
          </a:p>
        </p:txBody>
      </p:sp>
      <p:sp>
        <p:nvSpPr>
          <p:cNvPr id="20" name="Shape 17"/>
          <p:cNvSpPr/>
          <p:nvPr/>
        </p:nvSpPr>
        <p:spPr>
          <a:xfrm>
            <a:off x="5880705" y="1277879"/>
            <a:ext cx="273761" cy="268403"/>
          </a:xfrm>
          <a:prstGeom prst="ellipse">
            <a:avLst/>
          </a:prstGeom>
          <a:solidFill>
            <a:srgbClr val="000000">
              <a:alpha val="0"/>
            </a:srgbClr>
          </a:solidFill>
          <a:ln w="41275">
            <a:solidFill>
              <a:srgbClr val="FFFFFF"/>
            </a:solidFill>
            <a:prstDash val="solid"/>
          </a:ln>
        </p:spPr>
      </p:sp>
      <p:sp>
        <p:nvSpPr>
          <p:cNvPr id="21" name="Text 18"/>
          <p:cNvSpPr/>
          <p:nvPr/>
        </p:nvSpPr>
        <p:spPr>
          <a:xfrm>
            <a:off x="5880705" y="1277879"/>
            <a:ext cx="273761" cy="268403"/>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5972116" y="1328963"/>
            <a:ext cx="164592" cy="166233"/>
          </a:xfrm>
          <a:prstGeom prst="ellipse">
            <a:avLst/>
          </a:prstGeom>
          <a:solidFill>
            <a:srgbClr val="C1CEF6"/>
          </a:solidFill>
          <a:ln/>
        </p:spPr>
      </p:sp>
      <p:sp>
        <p:nvSpPr>
          <p:cNvPr id="23" name="Text 20"/>
          <p:cNvSpPr/>
          <p:nvPr/>
        </p:nvSpPr>
        <p:spPr>
          <a:xfrm>
            <a:off x="5972116" y="1328963"/>
            <a:ext cx="164592" cy="166233"/>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5880705" y="3072924"/>
            <a:ext cx="273761" cy="268403"/>
          </a:xfrm>
          <a:prstGeom prst="ellipse">
            <a:avLst/>
          </a:prstGeom>
          <a:solidFill>
            <a:srgbClr val="000000">
              <a:alpha val="0"/>
            </a:srgbClr>
          </a:solidFill>
          <a:ln w="41275">
            <a:solidFill>
              <a:srgbClr val="FFFFFF"/>
            </a:solidFill>
            <a:prstDash val="solid"/>
          </a:ln>
        </p:spPr>
      </p:sp>
      <p:sp>
        <p:nvSpPr>
          <p:cNvPr id="25" name="Text 22"/>
          <p:cNvSpPr/>
          <p:nvPr/>
        </p:nvSpPr>
        <p:spPr>
          <a:xfrm>
            <a:off x="5880705" y="3072924"/>
            <a:ext cx="273761" cy="268403"/>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a:off x="5972116" y="3124008"/>
            <a:ext cx="164592" cy="166233"/>
          </a:xfrm>
          <a:prstGeom prst="ellipse">
            <a:avLst/>
          </a:prstGeom>
          <a:solidFill>
            <a:srgbClr val="C1CEF6"/>
          </a:solidFill>
          <a:ln/>
        </p:spPr>
      </p:sp>
      <p:sp>
        <p:nvSpPr>
          <p:cNvPr id="27" name="Text 24"/>
          <p:cNvSpPr/>
          <p:nvPr/>
        </p:nvSpPr>
        <p:spPr>
          <a:xfrm>
            <a:off x="5972116" y="3124008"/>
            <a:ext cx="164592" cy="166233"/>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1" descr="https://kimi-img.moonshot.cn/pub/slides/slides_tmpl/image/25-08-27-20:04:43-d2nf8mp8bjvh7rlj0an0.jpeg"/>
          <p:cNvPicPr>
            <a:picLocks noChangeAspect="1"/>
          </p:cNvPicPr>
          <p:nvPr/>
        </p:nvPicPr>
        <p:blipFill>
          <a:blip r:embed="rId4"/>
          <a:stretch>
            <a:fillRect/>
          </a:stretch>
        </p:blipFill>
        <p:spPr>
          <a:xfrm>
            <a:off x="911975" y="1870714"/>
            <a:ext cx="4406868" cy="4533204"/>
          </a:xfrm>
          <a:prstGeom prst="rect">
            <a:avLst/>
          </a:prstGeom>
        </p:spPr>
      </p:pic>
      <p:sp>
        <p:nvSpPr>
          <p:cNvPr id="29" name="Shape 25"/>
          <p:cNvSpPr/>
          <p:nvPr/>
        </p:nvSpPr>
        <p:spPr>
          <a:xfrm>
            <a:off x="5838171" y="4889559"/>
            <a:ext cx="273761" cy="268403"/>
          </a:xfrm>
          <a:prstGeom prst="ellipse">
            <a:avLst/>
          </a:prstGeom>
          <a:solidFill>
            <a:srgbClr val="000000">
              <a:alpha val="0"/>
            </a:srgbClr>
          </a:solidFill>
          <a:ln w="41275">
            <a:solidFill>
              <a:srgbClr val="FFFFFF"/>
            </a:solidFill>
            <a:prstDash val="solid"/>
          </a:ln>
        </p:spPr>
      </p:sp>
      <p:sp>
        <p:nvSpPr>
          <p:cNvPr id="30" name="Text 26"/>
          <p:cNvSpPr/>
          <p:nvPr/>
        </p:nvSpPr>
        <p:spPr>
          <a:xfrm>
            <a:off x="5838171" y="4889559"/>
            <a:ext cx="273761" cy="268403"/>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7"/>
          <p:cNvSpPr/>
          <p:nvPr/>
        </p:nvSpPr>
        <p:spPr>
          <a:xfrm>
            <a:off x="5929582" y="4940643"/>
            <a:ext cx="164592" cy="166233"/>
          </a:xfrm>
          <a:prstGeom prst="ellipse">
            <a:avLst/>
          </a:prstGeom>
          <a:solidFill>
            <a:srgbClr val="C1CEF6"/>
          </a:solidFill>
          <a:ln/>
        </p:spPr>
      </p:sp>
      <p:sp>
        <p:nvSpPr>
          <p:cNvPr id="32" name="Text 28"/>
          <p:cNvSpPr/>
          <p:nvPr/>
        </p:nvSpPr>
        <p:spPr>
          <a:xfrm>
            <a:off x="5929582" y="4940643"/>
            <a:ext cx="164592" cy="166233"/>
          </a:xfrm>
          <a:prstGeom prst="rect">
            <a:avLst/>
          </a:prstGeom>
          <a:noFill/>
          <a:ln/>
        </p:spPr>
        <p:txBody>
          <a:bodyPr wrap="square" lIns="45720" tIns="91440" rIns="91440" bIns="45720" rtlCol="0" anchor="ctr"/>
          <a:lstStyle/>
          <a:p>
            <a:pPr>
              <a:lnSpc>
                <a:spcPct val="100000"/>
              </a:lnSpc>
            </a:pPr>
            <a:endParaRPr lang="en-US" sz="1600" dirty="0"/>
          </a:p>
        </p:txBody>
      </p:sp>
      <p:sp>
        <p:nvSpPr>
          <p:cNvPr id="33" name="Text 29"/>
          <p:cNvSpPr/>
          <p:nvPr/>
        </p:nvSpPr>
        <p:spPr>
          <a:xfrm>
            <a:off x="6234654" y="1130783"/>
            <a:ext cx="5480551" cy="368300"/>
          </a:xfrm>
          <a:prstGeom prst="rect">
            <a:avLst/>
          </a:prstGeom>
          <a:noFill/>
          <a:ln/>
        </p:spPr>
        <p:txBody>
          <a:bodyPr wrap="square" lIns="91440" tIns="45720" rIns="91440" bIns="45720" rtlCol="0" anchor="ctr">
            <a:spAutoFit/>
          </a:bodyPr>
          <a:lstStyle/>
          <a:p>
            <a:pPr algn="just">
              <a:lnSpc>
                <a:spcPct val="100000"/>
              </a:lnSpc>
            </a:pPr>
            <a:r>
              <a:rPr lang="en-US" sz="2400" dirty="0">
                <a:solidFill>
                  <a:srgbClr val="606C9A"/>
                </a:solidFill>
                <a:latin typeface="MiSans" pitchFamily="34" charset="0"/>
                <a:ea typeface="MiSans" pitchFamily="34" charset="-122"/>
                <a:cs typeface="MiSans" pitchFamily="34" charset="-120"/>
              </a:rPr>
              <a:t>Pattern Recognition</a:t>
            </a:r>
            <a:endParaRPr lang="en-US" sz="1600" dirty="0"/>
          </a:p>
        </p:txBody>
      </p:sp>
      <p:sp>
        <p:nvSpPr>
          <p:cNvPr id="34" name="Text 30"/>
          <p:cNvSpPr/>
          <p:nvPr/>
        </p:nvSpPr>
        <p:spPr>
          <a:xfrm>
            <a:off x="5986395" y="1591520"/>
            <a:ext cx="5480551" cy="1027509"/>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Language models generate responses based on patterns they have learned from training data. For example, they know 'Paris' follows 'Eiffel Tower' because they have seen this pattern repeatedly.</a:t>
            </a:r>
            <a:endParaRPr lang="en-US" sz="1600" dirty="0"/>
          </a:p>
        </p:txBody>
      </p:sp>
      <p:sp>
        <p:nvSpPr>
          <p:cNvPr id="35" name="Text 31"/>
          <p:cNvSpPr/>
          <p:nvPr/>
        </p:nvSpPr>
        <p:spPr>
          <a:xfrm>
            <a:off x="6234654" y="2925828"/>
            <a:ext cx="5480551" cy="368300"/>
          </a:xfrm>
          <a:prstGeom prst="rect">
            <a:avLst/>
          </a:prstGeom>
          <a:noFill/>
          <a:ln/>
        </p:spPr>
        <p:txBody>
          <a:bodyPr wrap="square" lIns="91440" tIns="45720" rIns="91440" bIns="45720" rtlCol="0" anchor="ctr">
            <a:spAutoFit/>
          </a:bodyPr>
          <a:lstStyle/>
          <a:p>
            <a:pPr algn="just">
              <a:lnSpc>
                <a:spcPct val="100000"/>
              </a:lnSpc>
            </a:pPr>
            <a:r>
              <a:rPr lang="en-US" sz="2400" dirty="0">
                <a:solidFill>
                  <a:srgbClr val="606C9A"/>
                </a:solidFill>
                <a:latin typeface="MiSans" pitchFamily="34" charset="0"/>
                <a:ea typeface="MiSans" pitchFamily="34" charset="-122"/>
                <a:cs typeface="MiSans" pitchFamily="34" charset="-120"/>
              </a:rPr>
              <a:t>Lack of Understanding</a:t>
            </a:r>
            <a:endParaRPr lang="en-US" sz="1600" dirty="0"/>
          </a:p>
        </p:txBody>
      </p:sp>
      <p:sp>
        <p:nvSpPr>
          <p:cNvPr id="36" name="Text 32"/>
          <p:cNvSpPr/>
          <p:nvPr/>
        </p:nvSpPr>
        <p:spPr>
          <a:xfrm>
            <a:off x="5967954" y="3365888"/>
            <a:ext cx="5480551" cy="76517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Despite their fluency, language models do not truly understand the world. They lack genuine knowledge or context, often producing plausible but incorrect information.</a:t>
            </a:r>
            <a:endParaRPr lang="en-US" sz="1600" dirty="0"/>
          </a:p>
        </p:txBody>
      </p:sp>
      <p:sp>
        <p:nvSpPr>
          <p:cNvPr id="37" name="Text 33"/>
          <p:cNvSpPr/>
          <p:nvPr/>
        </p:nvSpPr>
        <p:spPr>
          <a:xfrm>
            <a:off x="6192120" y="4742463"/>
            <a:ext cx="5480551" cy="368300"/>
          </a:xfrm>
          <a:prstGeom prst="rect">
            <a:avLst/>
          </a:prstGeom>
          <a:noFill/>
          <a:ln/>
        </p:spPr>
        <p:txBody>
          <a:bodyPr wrap="square" lIns="91440" tIns="45720" rIns="91440" bIns="45720" rtlCol="0" anchor="ctr">
            <a:spAutoFit/>
          </a:bodyPr>
          <a:lstStyle/>
          <a:p>
            <a:pPr algn="just">
              <a:lnSpc>
                <a:spcPct val="100000"/>
              </a:lnSpc>
            </a:pPr>
            <a:r>
              <a:rPr lang="en-US" sz="2400" dirty="0">
                <a:solidFill>
                  <a:srgbClr val="606C9A"/>
                </a:solidFill>
                <a:latin typeface="MiSans" pitchFamily="34" charset="0"/>
                <a:ea typeface="MiSans" pitchFamily="34" charset="-122"/>
                <a:cs typeface="MiSans" pitchFamily="34" charset="-120"/>
              </a:rPr>
              <a:t>Human Oversight Needed</a:t>
            </a:r>
            <a:endParaRPr lang="en-US" sz="1600" dirty="0"/>
          </a:p>
        </p:txBody>
      </p:sp>
      <p:sp>
        <p:nvSpPr>
          <p:cNvPr id="38" name="Text 34"/>
          <p:cNvSpPr/>
          <p:nvPr/>
        </p:nvSpPr>
        <p:spPr>
          <a:xfrm>
            <a:off x="5925420" y="5182523"/>
            <a:ext cx="5480551" cy="1027509"/>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Because language models rely on patterns, their outputs should be verified by humans. They can fabricate facts or misunderstand context, making critical thinking essential when using them.</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861792"/>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04</a:t>
            </a:r>
            <a:endParaRPr lang="en-US" sz="1600" dirty="0"/>
          </a:p>
        </p:txBody>
      </p:sp>
      <p:sp>
        <p:nvSpPr>
          <p:cNvPr id="4" name="Text 1"/>
          <p:cNvSpPr/>
          <p:nvPr/>
        </p:nvSpPr>
        <p:spPr>
          <a:xfrm>
            <a:off x="797560" y="1932305"/>
            <a:ext cx="10755630" cy="613767"/>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Critical Practice</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gradFill flip="none" rotWithShape="0">
          <a:gsLst>
            <a:gs pos="0">
              <a:srgbClr val="D8E1FD"/>
            </a:gs>
            <a:gs pos="14000">
              <a:srgbClr val="C7D5FC"/>
            </a:gs>
            <a:gs pos="44000">
              <a:srgbClr val="FFF8DF"/>
            </a:gs>
            <a:gs pos="100000">
              <a:srgbClr val="D8E1FD"/>
            </a:gs>
          </a:gsLst>
          <a:lin ang="3000000" scaled="1"/>
        </a:gradFill>
        <a:effectLst/>
      </p:bgPr>
    </p:bg>
    <p:spTree>
      <p:nvGrpSpPr>
        <p:cNvPr id="1" name=""/>
        <p:cNvGrpSpPr/>
        <p:nvPr/>
      </p:nvGrpSpPr>
      <p:grpSpPr>
        <a:xfrm>
          <a:off x="0" y="0"/>
          <a:ext cx="0" cy="0"/>
          <a:chOff x="0" y="0"/>
          <a:chExt cx="0" cy="0"/>
        </a:xfrm>
      </p:grpSpPr>
      <p:sp>
        <p:nvSpPr>
          <p:cNvPr id="2" name="Shape 0"/>
          <p:cNvSpPr/>
          <p:nvPr/>
        </p:nvSpPr>
        <p:spPr>
          <a:xfrm>
            <a:off x="7315833" y="465368"/>
            <a:ext cx="133350" cy="137160"/>
          </a:xfrm>
          <a:prstGeom prst="ellipse">
            <a:avLst/>
          </a:prstGeom>
          <a:solidFill>
            <a:srgbClr val="FFFFFF"/>
          </a:solidFill>
          <a:ln/>
        </p:spPr>
      </p:sp>
      <p:sp>
        <p:nvSpPr>
          <p:cNvPr id="3" name="Text 1"/>
          <p:cNvSpPr/>
          <p:nvPr/>
        </p:nvSpPr>
        <p:spPr>
          <a:xfrm>
            <a:off x="7315833" y="4653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7515858" y="465368"/>
            <a:ext cx="133350" cy="137160"/>
          </a:xfrm>
          <a:prstGeom prst="ellipse">
            <a:avLst/>
          </a:prstGeom>
          <a:solidFill>
            <a:srgbClr val="FFFFFF"/>
          </a:solidFill>
          <a:ln/>
        </p:spPr>
      </p:sp>
      <p:sp>
        <p:nvSpPr>
          <p:cNvPr id="5" name="Text 3"/>
          <p:cNvSpPr/>
          <p:nvPr/>
        </p:nvSpPr>
        <p:spPr>
          <a:xfrm>
            <a:off x="7515858" y="4653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7715883" y="465368"/>
            <a:ext cx="133350" cy="137160"/>
          </a:xfrm>
          <a:prstGeom prst="ellipse">
            <a:avLst/>
          </a:prstGeom>
          <a:solidFill>
            <a:srgbClr val="FFFFFF"/>
          </a:solidFill>
          <a:ln/>
        </p:spPr>
      </p:sp>
      <p:sp>
        <p:nvSpPr>
          <p:cNvPr id="7" name="Text 5"/>
          <p:cNvSpPr/>
          <p:nvPr/>
        </p:nvSpPr>
        <p:spPr>
          <a:xfrm>
            <a:off x="7715883" y="4653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7915908" y="465368"/>
            <a:ext cx="133350" cy="137160"/>
          </a:xfrm>
          <a:prstGeom prst="ellipse">
            <a:avLst/>
          </a:prstGeom>
          <a:solidFill>
            <a:srgbClr val="FFFFFF"/>
          </a:solidFill>
          <a:ln/>
        </p:spPr>
      </p:sp>
      <p:sp>
        <p:nvSpPr>
          <p:cNvPr id="9" name="Text 7"/>
          <p:cNvSpPr/>
          <p:nvPr/>
        </p:nvSpPr>
        <p:spPr>
          <a:xfrm>
            <a:off x="7915908" y="4653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7108189" y="1198794"/>
            <a:ext cx="133350" cy="137160"/>
          </a:xfrm>
          <a:prstGeom prst="ellipse">
            <a:avLst/>
          </a:prstGeom>
          <a:solidFill>
            <a:srgbClr val="FFFFFF"/>
          </a:solidFill>
          <a:ln/>
        </p:spPr>
      </p:sp>
      <p:sp>
        <p:nvSpPr>
          <p:cNvPr id="11" name="Text 9"/>
          <p:cNvSpPr/>
          <p:nvPr/>
        </p:nvSpPr>
        <p:spPr>
          <a:xfrm>
            <a:off x="7108189" y="119879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7108189" y="998768"/>
            <a:ext cx="133350" cy="137160"/>
          </a:xfrm>
          <a:prstGeom prst="ellipse">
            <a:avLst/>
          </a:prstGeom>
          <a:solidFill>
            <a:srgbClr val="FFFFFF"/>
          </a:solidFill>
          <a:ln/>
        </p:spPr>
      </p:sp>
      <p:sp>
        <p:nvSpPr>
          <p:cNvPr id="13" name="Text 11"/>
          <p:cNvSpPr/>
          <p:nvPr/>
        </p:nvSpPr>
        <p:spPr>
          <a:xfrm>
            <a:off x="7108189" y="9987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7108189" y="798743"/>
            <a:ext cx="133350" cy="137160"/>
          </a:xfrm>
          <a:prstGeom prst="ellipse">
            <a:avLst/>
          </a:prstGeom>
          <a:solidFill>
            <a:srgbClr val="FFFFFF"/>
          </a:solidFill>
          <a:ln/>
        </p:spPr>
      </p:sp>
      <p:sp>
        <p:nvSpPr>
          <p:cNvPr id="15" name="Text 13"/>
          <p:cNvSpPr/>
          <p:nvPr/>
        </p:nvSpPr>
        <p:spPr>
          <a:xfrm>
            <a:off x="7108189" y="79874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7108189" y="598719"/>
            <a:ext cx="133350" cy="137160"/>
          </a:xfrm>
          <a:prstGeom prst="ellipse">
            <a:avLst/>
          </a:prstGeom>
          <a:solidFill>
            <a:srgbClr val="FFFFFF"/>
          </a:solidFill>
          <a:ln/>
        </p:spPr>
      </p:sp>
      <p:sp>
        <p:nvSpPr>
          <p:cNvPr id="17" name="Text 15"/>
          <p:cNvSpPr/>
          <p:nvPr/>
        </p:nvSpPr>
        <p:spPr>
          <a:xfrm>
            <a:off x="7108189" y="59871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7364095" y="681990"/>
            <a:ext cx="3831590" cy="1950085"/>
          </a:xfrm>
          <a:prstGeom prst="rect">
            <a:avLst/>
          </a:prstGeom>
          <a:noFill/>
          <a:ln/>
        </p:spPr>
        <p:txBody>
          <a:bodyPr wrap="square" lIns="91440" tIns="45720" rIns="91440" bIns="45720" rtlCol="0" anchor="t"/>
          <a:lstStyle/>
          <a:p>
            <a:pPr algn="just">
              <a:lnSpc>
                <a:spcPct val="100000"/>
              </a:lnSpc>
            </a:pPr>
            <a:r>
              <a:rPr lang="en-US" sz="2400" dirty="0">
                <a:solidFill>
                  <a:srgbClr val="606C9A"/>
                </a:solidFill>
                <a:latin typeface="MiSans" pitchFamily="34" charset="0"/>
                <a:ea typeface="MiSans" pitchFamily="34" charset="-122"/>
                <a:cs typeface="MiSans" pitchFamily="34" charset="-120"/>
              </a:rPr>
              <a:t>Ask AI to Explain Itself</a:t>
            </a:r>
            <a:endParaRPr lang="en-US" sz="1600" dirty="0"/>
          </a:p>
        </p:txBody>
      </p:sp>
      <p:sp>
        <p:nvSpPr>
          <p:cNvPr id="19" name="Shape 17"/>
          <p:cNvSpPr/>
          <p:nvPr/>
        </p:nvSpPr>
        <p:spPr>
          <a:xfrm>
            <a:off x="3281620" y="2525339"/>
            <a:ext cx="200024" cy="212992"/>
          </a:xfrm>
          <a:prstGeom prst="ellipse">
            <a:avLst/>
          </a:prstGeom>
          <a:solidFill>
            <a:srgbClr val="000000">
              <a:alpha val="0"/>
            </a:srgbClr>
          </a:solidFill>
          <a:ln w="41275">
            <a:solidFill>
              <a:srgbClr val="FFFFFF"/>
            </a:solidFill>
            <a:prstDash val="solid"/>
          </a:ln>
        </p:spPr>
      </p:sp>
      <p:sp>
        <p:nvSpPr>
          <p:cNvPr id="20" name="Text 18"/>
          <p:cNvSpPr/>
          <p:nvPr/>
        </p:nvSpPr>
        <p:spPr>
          <a:xfrm>
            <a:off x="3281620" y="2525339"/>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3348410" y="2565877"/>
            <a:ext cx="120259" cy="131914"/>
          </a:xfrm>
          <a:prstGeom prst="ellipse">
            <a:avLst/>
          </a:prstGeom>
          <a:solidFill>
            <a:srgbClr val="C1CEF6"/>
          </a:solidFill>
          <a:ln/>
        </p:spPr>
      </p:sp>
      <p:sp>
        <p:nvSpPr>
          <p:cNvPr id="22" name="Text 20"/>
          <p:cNvSpPr/>
          <p:nvPr/>
        </p:nvSpPr>
        <p:spPr>
          <a:xfrm>
            <a:off x="3348410" y="2565877"/>
            <a:ext cx="120259"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7435389" y="2522765"/>
            <a:ext cx="228803" cy="212992"/>
          </a:xfrm>
          <a:prstGeom prst="ellipse">
            <a:avLst/>
          </a:prstGeom>
          <a:solidFill>
            <a:srgbClr val="000000">
              <a:alpha val="0"/>
            </a:srgbClr>
          </a:solidFill>
          <a:ln w="41275">
            <a:solidFill>
              <a:srgbClr val="FFFFFF"/>
            </a:solidFill>
            <a:prstDash val="solid"/>
          </a:ln>
        </p:spPr>
      </p:sp>
      <p:sp>
        <p:nvSpPr>
          <p:cNvPr id="24" name="Text 22"/>
          <p:cNvSpPr/>
          <p:nvPr/>
        </p:nvSpPr>
        <p:spPr>
          <a:xfrm>
            <a:off x="7435389" y="2522765"/>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7511788" y="2563303"/>
            <a:ext cx="137562" cy="131914"/>
          </a:xfrm>
          <a:prstGeom prst="ellipse">
            <a:avLst/>
          </a:prstGeom>
          <a:solidFill>
            <a:srgbClr val="C1CEF6"/>
          </a:solidFill>
          <a:ln/>
        </p:spPr>
      </p:sp>
      <p:sp>
        <p:nvSpPr>
          <p:cNvPr id="26" name="Text 24"/>
          <p:cNvSpPr/>
          <p:nvPr/>
        </p:nvSpPr>
        <p:spPr>
          <a:xfrm>
            <a:off x="7511788" y="2563303"/>
            <a:ext cx="137562"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27" name="Image 0" descr="https://kimi-img.moonshot.cn/pub/slides/slides_tmpl/image/25-08-27-20:04:46-d2nf8nh8bjvh7rlj0av0.jpeg"/>
          <p:cNvPicPr>
            <a:picLocks noChangeAspect="1"/>
          </p:cNvPicPr>
          <p:nvPr/>
        </p:nvPicPr>
        <p:blipFill>
          <a:blip r:embed="rId3"/>
          <a:stretch>
            <a:fillRect/>
          </a:stretch>
        </p:blipFill>
        <p:spPr>
          <a:xfrm>
            <a:off x="-41234" y="21455"/>
            <a:ext cx="3039979" cy="2192535"/>
          </a:xfrm>
          <a:prstGeom prst="rect">
            <a:avLst/>
          </a:prstGeom>
        </p:spPr>
      </p:pic>
      <p:pic>
        <p:nvPicPr>
          <p:cNvPr id="28" name="Image 1" descr="https://kimi-img.moonshot.cn/pub/slides/slides_tmpl/image/25-08-27-20:04:47-d2nf8np8bjvh7rlj0b00.jpeg"/>
          <p:cNvPicPr>
            <a:picLocks noChangeAspect="1"/>
          </p:cNvPicPr>
          <p:nvPr/>
        </p:nvPicPr>
        <p:blipFill>
          <a:blip r:embed="rId4"/>
          <a:stretch>
            <a:fillRect/>
          </a:stretch>
        </p:blipFill>
        <p:spPr>
          <a:xfrm>
            <a:off x="0" y="2346909"/>
            <a:ext cx="3039978" cy="2060067"/>
          </a:xfrm>
          <a:prstGeom prst="rect">
            <a:avLst/>
          </a:prstGeom>
        </p:spPr>
      </p:pic>
      <p:pic>
        <p:nvPicPr>
          <p:cNvPr id="29" name="Image 2" descr="https://kimi-img.moonshot.cn/pub/slides/slides_tmpl/image/25-08-27-20:04:47-d2nf8np8bjvh7rlj0b10.jpeg"/>
          <p:cNvPicPr>
            <a:picLocks noChangeAspect="1"/>
          </p:cNvPicPr>
          <p:nvPr/>
        </p:nvPicPr>
        <p:blipFill>
          <a:blip r:embed="rId5"/>
          <a:stretch>
            <a:fillRect/>
          </a:stretch>
        </p:blipFill>
        <p:spPr>
          <a:xfrm>
            <a:off x="3149358" y="43920"/>
            <a:ext cx="3541163" cy="2192535"/>
          </a:xfrm>
          <a:prstGeom prst="rect">
            <a:avLst/>
          </a:prstGeom>
        </p:spPr>
      </p:pic>
      <p:sp>
        <p:nvSpPr>
          <p:cNvPr id="30" name="Shape 25"/>
          <p:cNvSpPr/>
          <p:nvPr/>
        </p:nvSpPr>
        <p:spPr>
          <a:xfrm>
            <a:off x="490795" y="4717359"/>
            <a:ext cx="200024" cy="212992"/>
          </a:xfrm>
          <a:prstGeom prst="ellipse">
            <a:avLst/>
          </a:prstGeom>
          <a:solidFill>
            <a:srgbClr val="000000">
              <a:alpha val="0"/>
            </a:srgbClr>
          </a:solidFill>
          <a:ln w="41275">
            <a:solidFill>
              <a:srgbClr val="FFFFFF"/>
            </a:solidFill>
            <a:prstDash val="solid"/>
          </a:ln>
        </p:spPr>
      </p:sp>
      <p:sp>
        <p:nvSpPr>
          <p:cNvPr id="31" name="Text 26"/>
          <p:cNvSpPr/>
          <p:nvPr/>
        </p:nvSpPr>
        <p:spPr>
          <a:xfrm>
            <a:off x="490795" y="4717359"/>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7"/>
          <p:cNvSpPr/>
          <p:nvPr/>
        </p:nvSpPr>
        <p:spPr>
          <a:xfrm>
            <a:off x="557585" y="4757897"/>
            <a:ext cx="120259" cy="131914"/>
          </a:xfrm>
          <a:prstGeom prst="ellipse">
            <a:avLst/>
          </a:prstGeom>
          <a:solidFill>
            <a:srgbClr val="C1CEF6"/>
          </a:solidFill>
          <a:ln/>
        </p:spPr>
      </p:sp>
      <p:sp>
        <p:nvSpPr>
          <p:cNvPr id="33" name="Text 28"/>
          <p:cNvSpPr/>
          <p:nvPr/>
        </p:nvSpPr>
        <p:spPr>
          <a:xfrm>
            <a:off x="557585" y="4757897"/>
            <a:ext cx="120259"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29"/>
          <p:cNvSpPr/>
          <p:nvPr/>
        </p:nvSpPr>
        <p:spPr>
          <a:xfrm>
            <a:off x="6246034" y="4735740"/>
            <a:ext cx="228803" cy="212992"/>
          </a:xfrm>
          <a:prstGeom prst="ellipse">
            <a:avLst/>
          </a:prstGeom>
          <a:solidFill>
            <a:srgbClr val="000000">
              <a:alpha val="0"/>
            </a:srgbClr>
          </a:solidFill>
          <a:ln w="41275">
            <a:solidFill>
              <a:srgbClr val="FFFFFF"/>
            </a:solidFill>
            <a:prstDash val="solid"/>
          </a:ln>
        </p:spPr>
      </p:sp>
      <p:sp>
        <p:nvSpPr>
          <p:cNvPr id="35" name="Text 30"/>
          <p:cNvSpPr/>
          <p:nvPr/>
        </p:nvSpPr>
        <p:spPr>
          <a:xfrm>
            <a:off x="6246034" y="4735740"/>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1"/>
          <p:cNvSpPr/>
          <p:nvPr/>
        </p:nvSpPr>
        <p:spPr>
          <a:xfrm>
            <a:off x="6322433" y="4776278"/>
            <a:ext cx="137562" cy="131914"/>
          </a:xfrm>
          <a:prstGeom prst="ellipse">
            <a:avLst/>
          </a:prstGeom>
          <a:solidFill>
            <a:srgbClr val="C1CEF6"/>
          </a:solidFill>
          <a:ln/>
        </p:spPr>
      </p:sp>
      <p:sp>
        <p:nvSpPr>
          <p:cNvPr id="37" name="Text 32"/>
          <p:cNvSpPr/>
          <p:nvPr/>
        </p:nvSpPr>
        <p:spPr>
          <a:xfrm>
            <a:off x="6322433" y="4776278"/>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8" name="Text 33"/>
          <p:cNvSpPr/>
          <p:nvPr/>
        </p:nvSpPr>
        <p:spPr>
          <a:xfrm>
            <a:off x="3490595" y="2441575"/>
            <a:ext cx="3649980"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Activity Overview</a:t>
            </a:r>
            <a:endParaRPr lang="en-US" sz="1600" dirty="0"/>
          </a:p>
        </p:txBody>
      </p:sp>
      <p:sp>
        <p:nvSpPr>
          <p:cNvPr id="39" name="Text 34"/>
          <p:cNvSpPr/>
          <p:nvPr/>
        </p:nvSpPr>
        <p:spPr>
          <a:xfrm>
            <a:off x="3509645" y="2930208"/>
            <a:ext cx="3696335" cy="1290042"/>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Learners prompt an AI to explain how it works in three sentences. They then compare the response to known concepts of Machine Learning, neural networks, and language models.</a:t>
            </a:r>
            <a:endParaRPr lang="en-US" sz="1600" dirty="0"/>
          </a:p>
        </p:txBody>
      </p:sp>
      <p:sp>
        <p:nvSpPr>
          <p:cNvPr id="40" name="Text 35"/>
          <p:cNvSpPr/>
          <p:nvPr/>
        </p:nvSpPr>
        <p:spPr>
          <a:xfrm>
            <a:off x="699770" y="4633595"/>
            <a:ext cx="4378325"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Identify Strengths</a:t>
            </a:r>
            <a:endParaRPr lang="en-US" sz="1600" dirty="0"/>
          </a:p>
        </p:txBody>
      </p:sp>
      <p:sp>
        <p:nvSpPr>
          <p:cNvPr id="41" name="Text 36"/>
          <p:cNvSpPr/>
          <p:nvPr/>
        </p:nvSpPr>
        <p:spPr>
          <a:xfrm>
            <a:off x="718820" y="5039995"/>
            <a:ext cx="4378960" cy="76517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Learners identify what the AI explains well. This helps them recognize when AI descriptions are accurate and useful.</a:t>
            </a:r>
            <a:endParaRPr lang="en-US" sz="1600" dirty="0"/>
          </a:p>
        </p:txBody>
      </p:sp>
      <p:sp>
        <p:nvSpPr>
          <p:cNvPr id="42" name="Text 37"/>
          <p:cNvSpPr/>
          <p:nvPr/>
        </p:nvSpPr>
        <p:spPr>
          <a:xfrm>
            <a:off x="7723505" y="2443480"/>
            <a:ext cx="4273550"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Spot Oversimplifications</a:t>
            </a:r>
            <a:endParaRPr lang="en-US" sz="1600" dirty="0"/>
          </a:p>
        </p:txBody>
      </p:sp>
      <p:sp>
        <p:nvSpPr>
          <p:cNvPr id="43" name="Text 38"/>
          <p:cNvSpPr/>
          <p:nvPr/>
        </p:nvSpPr>
        <p:spPr>
          <a:xfrm>
            <a:off x="7734935" y="2929573"/>
            <a:ext cx="3825240" cy="1027509"/>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Learners also identify what the AI oversimplifies or leaves out. This highlights the gap between AI self-descriptions and the actual underlying mechanics.</a:t>
            </a:r>
            <a:endParaRPr lang="en-US" sz="1600" dirty="0"/>
          </a:p>
        </p:txBody>
      </p:sp>
      <p:sp>
        <p:nvSpPr>
          <p:cNvPr id="44" name="Text 39"/>
          <p:cNvSpPr/>
          <p:nvPr/>
        </p:nvSpPr>
        <p:spPr>
          <a:xfrm>
            <a:off x="6534150" y="4656455"/>
            <a:ext cx="5025390"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Encourage Critical Thinking</a:t>
            </a:r>
            <a:endParaRPr lang="en-US" sz="1600" dirty="0"/>
          </a:p>
        </p:txBody>
      </p:sp>
      <p:sp>
        <p:nvSpPr>
          <p:cNvPr id="45" name="Text 40"/>
          <p:cNvSpPr/>
          <p:nvPr/>
        </p:nvSpPr>
        <p:spPr>
          <a:xfrm>
            <a:off x="6534150" y="5039360"/>
            <a:ext cx="5026025" cy="76517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The activity encourages learners to critically evaluate AI explanations, fostering a deeper understanding of AI's capabilities and limitations.</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gradFill flip="none" rotWithShape="0">
          <a:gsLst>
            <a:gs pos="0">
              <a:srgbClr val="FFF2C6"/>
            </a:gs>
            <a:gs pos="66000">
              <a:srgbClr val="D8E1FD"/>
            </a:gs>
            <a:gs pos="92000">
              <a:srgbClr val="C7D5FC"/>
            </a:gs>
            <a:gs pos="100000">
              <a:srgbClr val="A1D9F1"/>
            </a:gs>
          </a:gsLst>
          <a:lin ang="5400000" scaled="1"/>
        </a:gradFill>
        <a:effectLst/>
      </p:bgPr>
    </p:bg>
    <p:spTree>
      <p:nvGrpSpPr>
        <p:cNvPr id="1" name=""/>
        <p:cNvGrpSpPr/>
        <p:nvPr/>
      </p:nvGrpSpPr>
      <p:grpSpPr>
        <a:xfrm>
          <a:off x="0" y="0"/>
          <a:ext cx="0" cy="0"/>
          <a:chOff x="0" y="0"/>
          <a:chExt cx="0" cy="0"/>
        </a:xfrm>
      </p:grpSpPr>
      <p:sp>
        <p:nvSpPr>
          <p:cNvPr id="2" name="Shape 0"/>
          <p:cNvSpPr/>
          <p:nvPr/>
        </p:nvSpPr>
        <p:spPr>
          <a:xfrm>
            <a:off x="623615" y="558828"/>
            <a:ext cx="133350" cy="137160"/>
          </a:xfrm>
          <a:prstGeom prst="ellipse">
            <a:avLst/>
          </a:prstGeom>
          <a:solidFill>
            <a:srgbClr val="FFFFFF"/>
          </a:solidFill>
          <a:ln/>
        </p:spPr>
      </p:sp>
      <p:sp>
        <p:nvSpPr>
          <p:cNvPr id="3" name="Text 1"/>
          <p:cNvSpPr/>
          <p:nvPr/>
        </p:nvSpPr>
        <p:spPr>
          <a:xfrm>
            <a:off x="623615" y="55882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823640" y="558828"/>
            <a:ext cx="133350" cy="137160"/>
          </a:xfrm>
          <a:prstGeom prst="ellipse">
            <a:avLst/>
          </a:prstGeom>
          <a:solidFill>
            <a:srgbClr val="FFFFFF"/>
          </a:solidFill>
          <a:ln/>
        </p:spPr>
      </p:sp>
      <p:sp>
        <p:nvSpPr>
          <p:cNvPr id="5" name="Text 3"/>
          <p:cNvSpPr/>
          <p:nvPr/>
        </p:nvSpPr>
        <p:spPr>
          <a:xfrm>
            <a:off x="823640" y="55882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023665" y="558828"/>
            <a:ext cx="133350" cy="137160"/>
          </a:xfrm>
          <a:prstGeom prst="ellipse">
            <a:avLst/>
          </a:prstGeom>
          <a:solidFill>
            <a:srgbClr val="FFFFFF"/>
          </a:solidFill>
          <a:ln/>
        </p:spPr>
      </p:sp>
      <p:sp>
        <p:nvSpPr>
          <p:cNvPr id="7" name="Text 5"/>
          <p:cNvSpPr/>
          <p:nvPr/>
        </p:nvSpPr>
        <p:spPr>
          <a:xfrm>
            <a:off x="1023665" y="55882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223690" y="558828"/>
            <a:ext cx="133350" cy="137160"/>
          </a:xfrm>
          <a:prstGeom prst="ellipse">
            <a:avLst/>
          </a:prstGeom>
          <a:solidFill>
            <a:srgbClr val="FFFFFF"/>
          </a:solidFill>
          <a:ln/>
        </p:spPr>
      </p:sp>
      <p:sp>
        <p:nvSpPr>
          <p:cNvPr id="9" name="Text 7"/>
          <p:cNvSpPr/>
          <p:nvPr/>
        </p:nvSpPr>
        <p:spPr>
          <a:xfrm>
            <a:off x="1223690" y="55882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420253" y="1299352"/>
            <a:ext cx="133350" cy="137160"/>
          </a:xfrm>
          <a:prstGeom prst="ellipse">
            <a:avLst/>
          </a:prstGeom>
          <a:solidFill>
            <a:srgbClr val="FFFFFF"/>
          </a:solidFill>
          <a:ln/>
        </p:spPr>
      </p:sp>
      <p:sp>
        <p:nvSpPr>
          <p:cNvPr id="11" name="Text 9"/>
          <p:cNvSpPr/>
          <p:nvPr/>
        </p:nvSpPr>
        <p:spPr>
          <a:xfrm>
            <a:off x="420253" y="129935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420253" y="1099326"/>
            <a:ext cx="133350" cy="137160"/>
          </a:xfrm>
          <a:prstGeom prst="ellipse">
            <a:avLst/>
          </a:prstGeom>
          <a:solidFill>
            <a:srgbClr val="FFFFFF"/>
          </a:solidFill>
          <a:ln/>
        </p:spPr>
      </p:sp>
      <p:sp>
        <p:nvSpPr>
          <p:cNvPr id="13" name="Text 11"/>
          <p:cNvSpPr/>
          <p:nvPr/>
        </p:nvSpPr>
        <p:spPr>
          <a:xfrm>
            <a:off x="420253" y="109932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420253" y="899301"/>
            <a:ext cx="133350" cy="137160"/>
          </a:xfrm>
          <a:prstGeom prst="ellipse">
            <a:avLst/>
          </a:prstGeom>
          <a:solidFill>
            <a:srgbClr val="FFFFFF"/>
          </a:solidFill>
          <a:ln/>
        </p:spPr>
      </p:sp>
      <p:sp>
        <p:nvSpPr>
          <p:cNvPr id="15" name="Text 13"/>
          <p:cNvSpPr/>
          <p:nvPr/>
        </p:nvSpPr>
        <p:spPr>
          <a:xfrm>
            <a:off x="420253" y="89930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420253" y="699277"/>
            <a:ext cx="133350" cy="137160"/>
          </a:xfrm>
          <a:prstGeom prst="ellipse">
            <a:avLst/>
          </a:prstGeom>
          <a:solidFill>
            <a:srgbClr val="FFFFFF"/>
          </a:solidFill>
          <a:ln/>
        </p:spPr>
      </p:sp>
      <p:sp>
        <p:nvSpPr>
          <p:cNvPr id="17" name="Text 15"/>
          <p:cNvSpPr/>
          <p:nvPr/>
        </p:nvSpPr>
        <p:spPr>
          <a:xfrm>
            <a:off x="420253" y="6992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674370" y="558800"/>
            <a:ext cx="5421630" cy="1470660"/>
          </a:xfrm>
          <a:prstGeom prst="rect">
            <a:avLst/>
          </a:prstGeom>
          <a:noFill/>
          <a:ln/>
        </p:spPr>
        <p:txBody>
          <a:bodyPr wrap="square" lIns="91440" tIns="45720" rIns="91440" bIns="45720" rtlCol="0" anchor="ctr"/>
          <a:lstStyle/>
          <a:p>
            <a:pPr algn="just">
              <a:lnSpc>
                <a:spcPct val="100000"/>
              </a:lnSpc>
            </a:pPr>
            <a:r>
              <a:rPr lang="en-US" sz="2800" dirty="0">
                <a:solidFill>
                  <a:srgbClr val="606C9A"/>
                </a:solidFill>
                <a:latin typeface="MiSans" pitchFamily="34" charset="0"/>
                <a:ea typeface="MiSans" pitchFamily="34" charset="-122"/>
                <a:cs typeface="MiSans" pitchFamily="34" charset="-120"/>
              </a:rPr>
              <a:t>Summary: Pattern Engines, Not Minds</a:t>
            </a:r>
            <a:endParaRPr lang="en-US" sz="1600" dirty="0"/>
          </a:p>
        </p:txBody>
      </p:sp>
      <p:sp>
        <p:nvSpPr>
          <p:cNvPr id="19" name="Shape 17"/>
          <p:cNvSpPr/>
          <p:nvPr/>
        </p:nvSpPr>
        <p:spPr>
          <a:xfrm>
            <a:off x="746289" y="2055854"/>
            <a:ext cx="200024" cy="212992"/>
          </a:xfrm>
          <a:prstGeom prst="ellipse">
            <a:avLst/>
          </a:prstGeom>
          <a:solidFill>
            <a:srgbClr val="000000">
              <a:alpha val="0"/>
            </a:srgbClr>
          </a:solidFill>
          <a:ln w="41275">
            <a:solidFill>
              <a:srgbClr val="FFFFFF"/>
            </a:solidFill>
            <a:prstDash val="solid"/>
          </a:ln>
        </p:spPr>
      </p:sp>
      <p:sp>
        <p:nvSpPr>
          <p:cNvPr id="20" name="Text 18"/>
          <p:cNvSpPr/>
          <p:nvPr/>
        </p:nvSpPr>
        <p:spPr>
          <a:xfrm>
            <a:off x="746289" y="2055854"/>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813079" y="2096392"/>
            <a:ext cx="120259" cy="131914"/>
          </a:xfrm>
          <a:prstGeom prst="ellipse">
            <a:avLst/>
          </a:prstGeom>
          <a:solidFill>
            <a:srgbClr val="C1CEF6"/>
          </a:solidFill>
          <a:ln/>
        </p:spPr>
      </p:sp>
      <p:sp>
        <p:nvSpPr>
          <p:cNvPr id="22" name="Text 20"/>
          <p:cNvSpPr/>
          <p:nvPr/>
        </p:nvSpPr>
        <p:spPr>
          <a:xfrm>
            <a:off x="813079" y="2096392"/>
            <a:ext cx="120259"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1115231" y="4503296"/>
            <a:ext cx="200024" cy="212992"/>
          </a:xfrm>
          <a:prstGeom prst="ellipse">
            <a:avLst/>
          </a:prstGeom>
          <a:solidFill>
            <a:srgbClr val="000000">
              <a:alpha val="0"/>
            </a:srgbClr>
          </a:solidFill>
          <a:ln w="41275">
            <a:solidFill>
              <a:srgbClr val="FFFFFF"/>
            </a:solidFill>
            <a:prstDash val="solid"/>
          </a:ln>
        </p:spPr>
      </p:sp>
      <p:sp>
        <p:nvSpPr>
          <p:cNvPr id="24" name="Text 22"/>
          <p:cNvSpPr/>
          <p:nvPr/>
        </p:nvSpPr>
        <p:spPr>
          <a:xfrm>
            <a:off x="1115231" y="4503296"/>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1182021" y="4543834"/>
            <a:ext cx="120259" cy="131914"/>
          </a:xfrm>
          <a:prstGeom prst="ellipse">
            <a:avLst/>
          </a:prstGeom>
          <a:solidFill>
            <a:srgbClr val="C1CEF6"/>
          </a:solidFill>
          <a:ln/>
        </p:spPr>
      </p:sp>
      <p:sp>
        <p:nvSpPr>
          <p:cNvPr id="26" name="Text 24"/>
          <p:cNvSpPr/>
          <p:nvPr/>
        </p:nvSpPr>
        <p:spPr>
          <a:xfrm>
            <a:off x="1182021" y="4543834"/>
            <a:ext cx="120259"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27" name="Image 0" descr="https://kimi-img.moonshot.cn/pub/slides/slides_tmpl/image/25-08-27-20:04:39-d2nf8lp8bjvh7rlj0ai0.jpeg"/>
          <p:cNvPicPr>
            <a:picLocks noChangeAspect="1"/>
          </p:cNvPicPr>
          <p:nvPr/>
        </p:nvPicPr>
        <p:blipFill>
          <a:blip r:embed="rId3"/>
          <a:stretch>
            <a:fillRect/>
          </a:stretch>
        </p:blipFill>
        <p:spPr>
          <a:xfrm>
            <a:off x="6096000" y="0"/>
            <a:ext cx="6204927" cy="6858000"/>
          </a:xfrm>
          <a:prstGeom prst="rect">
            <a:avLst/>
          </a:prstGeom>
        </p:spPr>
      </p:pic>
      <p:sp>
        <p:nvSpPr>
          <p:cNvPr id="28" name="Text 25"/>
          <p:cNvSpPr/>
          <p:nvPr/>
        </p:nvSpPr>
        <p:spPr>
          <a:xfrm>
            <a:off x="1010920" y="2128520"/>
            <a:ext cx="4563110" cy="426720"/>
          </a:xfrm>
          <a:prstGeom prst="rect">
            <a:avLst/>
          </a:prstGeom>
          <a:noFill/>
          <a:ln/>
        </p:spPr>
        <p:txBody>
          <a:bodyPr wrap="square" lIns="91440" tIns="45720" rIns="91440" bIns="45720" rtlCol="0" anchor="ctr"/>
          <a:lstStyle/>
          <a:p>
            <a:pPr algn="just">
              <a:lnSpc>
                <a:spcPct val="100000"/>
              </a:lnSpc>
            </a:pPr>
            <a:r>
              <a:rPr lang="en-US" sz="1800" dirty="0">
                <a:solidFill>
                  <a:srgbClr val="606C9A"/>
                </a:solidFill>
                <a:latin typeface="MiSans" pitchFamily="34" charset="0"/>
                <a:ea typeface="MiSans" pitchFamily="34" charset="-122"/>
                <a:cs typeface="MiSans" pitchFamily="34" charset="-120"/>
              </a:rPr>
              <a:t>Key Takeaways</a:t>
            </a:r>
            <a:endParaRPr lang="en-US" sz="1600" dirty="0"/>
          </a:p>
        </p:txBody>
      </p:sp>
      <p:sp>
        <p:nvSpPr>
          <p:cNvPr id="29" name="Text 26"/>
          <p:cNvSpPr/>
          <p:nvPr/>
        </p:nvSpPr>
        <p:spPr>
          <a:xfrm>
            <a:off x="940435" y="2436495"/>
            <a:ext cx="4563110" cy="1058267"/>
          </a:xfrm>
          <a:prstGeom prst="rect">
            <a:avLst/>
          </a:prstGeom>
          <a:noFill/>
          <a:ln/>
        </p:spPr>
        <p:txBody>
          <a:bodyPr wrap="square" lIns="91440" tIns="45720" rIns="91440" bIns="45720" rtlCol="0" anchor="ctr">
            <a:spAutoFit/>
          </a:bodyPr>
          <a:lstStyle/>
          <a:p>
            <a:pPr>
              <a:lnSpc>
                <a:spcPct val="100000"/>
              </a:lnSpc>
            </a:pPr>
            <a:r>
              <a:rPr lang="en-US" sz="1600" dirty="0">
                <a:solidFill>
                  <a:srgbClr val="606C9A"/>
                </a:solidFill>
                <a:latin typeface="MiSans" pitchFamily="34" charset="0"/>
                <a:ea typeface="MiSans" pitchFamily="34" charset="-122"/>
                <a:cs typeface="MiSans" pitchFamily="34" charset="-120"/>
              </a:rPr>
              <a:t>AI systems learn from examples, use layers to transform data, and rely on next-word prediction for language. They are powerful pattern engines, not conscious entities.</a:t>
            </a:r>
            <a:endParaRPr lang="en-US" sz="1600" dirty="0"/>
          </a:p>
        </p:txBody>
      </p:sp>
      <p:sp>
        <p:nvSpPr>
          <p:cNvPr id="30" name="Text 27"/>
          <p:cNvSpPr/>
          <p:nvPr/>
        </p:nvSpPr>
        <p:spPr>
          <a:xfrm>
            <a:off x="1410335" y="4457700"/>
            <a:ext cx="4234180"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Human Collaboration</a:t>
            </a:r>
            <a:endParaRPr lang="en-US" sz="1600" dirty="0"/>
          </a:p>
        </p:txBody>
      </p:sp>
      <p:sp>
        <p:nvSpPr>
          <p:cNvPr id="31" name="Text 28"/>
          <p:cNvSpPr/>
          <p:nvPr/>
        </p:nvSpPr>
        <p:spPr>
          <a:xfrm>
            <a:off x="1276985" y="4647565"/>
            <a:ext cx="4672965" cy="1702435"/>
          </a:xfrm>
          <a:prstGeom prst="rect">
            <a:avLst/>
          </a:prstGeom>
          <a:noFill/>
          <a:ln/>
        </p:spPr>
        <p:txBody>
          <a:bodyPr wrap="square" lIns="91440" tIns="45720" rIns="91440" bIns="45720" rtlCol="0" anchor="ctr"/>
          <a:lstStyle/>
          <a:p>
            <a:pPr>
              <a:lnSpc>
                <a:spcPct val="100000"/>
              </a:lnSpc>
            </a:pPr>
            <a:r>
              <a:rPr lang="en-US" sz="1600" dirty="0">
                <a:solidFill>
                  <a:srgbClr val="606C9A"/>
                </a:solidFill>
                <a:latin typeface="MiSans" pitchFamily="34" charset="0"/>
                <a:ea typeface="MiSans" pitchFamily="34" charset="-122"/>
                <a:cs typeface="MiSans" pitchFamily="34" charset="-120"/>
              </a:rPr>
              <a:t>Clear prompting and understanding AI mechanics are crucial for effective collaboration. Human oversight ensures AI is used responsibly and ethically.</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9F1DC"/>
        </a:solidFill>
        <a:effectLst/>
      </p:bgPr>
    </p:bg>
    <p:spTree>
      <p:nvGrpSpPr>
        <p:cNvPr id="1" name=""/>
        <p:cNvGrpSpPr/>
        <p:nvPr/>
      </p:nvGrpSpPr>
      <p:grpSpPr>
        <a:xfrm>
          <a:off x="0" y="0"/>
          <a:ext cx="0" cy="0"/>
          <a:chOff x="0" y="0"/>
          <a:chExt cx="0" cy="0"/>
        </a:xfrm>
      </p:grpSpPr>
      <p:pic>
        <p:nvPicPr>
          <p:cNvPr id="2" name="Image 0" descr="https://kimi-img.moonshot.cn/pub/slides/slides_tmpl/image/25-08-27-20:04:37-d2nf8l98bjvh7rlj0ad0.jpg"/>
          <p:cNvPicPr>
            <a:picLocks noChangeAspect="1"/>
          </p:cNvPicPr>
          <p:nvPr/>
        </p:nvPicPr>
        <p:blipFill>
          <a:blip r:embed="rId3"/>
          <a:stretch>
            <a:fillRect/>
          </a:stretch>
        </p:blipFill>
        <p:spPr>
          <a:xfrm>
            <a:off x="0" y="-20003"/>
            <a:ext cx="12263122" cy="6898006"/>
          </a:xfrm>
          <a:prstGeom prst="rect">
            <a:avLst/>
          </a:prstGeom>
        </p:spPr>
      </p:pic>
      <p:sp>
        <p:nvSpPr>
          <p:cNvPr id="3" name="Text 0"/>
          <p:cNvSpPr/>
          <p:nvPr/>
        </p:nvSpPr>
        <p:spPr>
          <a:xfrm>
            <a:off x="3063240" y="2311248"/>
            <a:ext cx="6295390" cy="1656159"/>
          </a:xfrm>
          <a:prstGeom prst="rect">
            <a:avLst/>
          </a:prstGeom>
          <a:noFill/>
          <a:ln/>
        </p:spPr>
        <p:txBody>
          <a:bodyPr wrap="square" lIns="91440" tIns="45720" rIns="91440" bIns="45720" rtlCol="0" anchor="t">
            <a:spAutoFit/>
          </a:bodyPr>
          <a:lstStyle/>
          <a:p>
            <a:pPr>
              <a:lnSpc>
                <a:spcPct val="100000"/>
              </a:lnSpc>
            </a:pPr>
            <a:r>
              <a:rPr lang="en-US" sz="9600" b="1" dirty="0">
                <a:solidFill>
                  <a:srgbClr val="FFFFFF"/>
                </a:solidFill>
                <a:latin typeface="MiSans" pitchFamily="34" charset="0"/>
                <a:ea typeface="MiSans" pitchFamily="34" charset="-122"/>
                <a:cs typeface="MiSans" pitchFamily="34" charset="-120"/>
              </a:rPr>
              <a:t>Thank You</a:t>
            </a:r>
            <a:endParaRPr lang="en-US" sz="1600" dirty="0"/>
          </a:p>
          <a:p>
            <a:pPr>
              <a:lnSpc>
                <a:spcPct val="100000"/>
              </a:lnSpc>
            </a:pPr>
            <a:r>
              <a:rPr lang="en-US" sz="1800" dirty="0">
                <a:solidFill>
                  <a:srgbClr val="000000"/>
                </a:solidFill>
                <a:latin typeface="MiSans" pitchFamily="34" charset="0"/>
                <a:ea typeface="MiSans" pitchFamily="34" charset="-122"/>
                <a:cs typeface="MiSans" pitchFamily="34" charset="-120"/>
              </a:rPr>
              <a:t> </a:t>
            </a:r>
            <a:endParaRPr lang="en-US" sz="1600" dirty="0"/>
          </a:p>
        </p:txBody>
      </p:sp>
      <p:sp>
        <p:nvSpPr>
          <p:cNvPr id="4" name="Text 1"/>
          <p:cNvSpPr/>
          <p:nvPr/>
        </p:nvSpPr>
        <p:spPr>
          <a:xfrm>
            <a:off x="7235190" y="4391660"/>
            <a:ext cx="4064000"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MiSans" pitchFamily="34" charset="0"/>
                <a:ea typeface="MiSans" pitchFamily="34" charset="-122"/>
                <a:cs typeface="MiSans" pitchFamily="34" charset="-120"/>
              </a:rPr>
              <a:t> </a:t>
            </a:r>
            <a:endParaRPr lang="en-US" sz="1600" dirty="0"/>
          </a:p>
        </p:txBody>
      </p:sp>
      <p:sp>
        <p:nvSpPr>
          <p:cNvPr id="5" name="Shape 2"/>
          <p:cNvSpPr/>
          <p:nvPr/>
        </p:nvSpPr>
        <p:spPr>
          <a:xfrm>
            <a:off x="8414347" y="6381115"/>
            <a:ext cx="133350" cy="137160"/>
          </a:xfrm>
          <a:prstGeom prst="ellipse">
            <a:avLst/>
          </a:prstGeom>
          <a:solidFill>
            <a:srgbClr val="FFFFFF"/>
          </a:solidFill>
          <a:ln/>
        </p:spPr>
      </p:sp>
      <p:sp>
        <p:nvSpPr>
          <p:cNvPr id="6" name="Text 3"/>
          <p:cNvSpPr/>
          <p:nvPr/>
        </p:nvSpPr>
        <p:spPr>
          <a:xfrm>
            <a:off x="8414347"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8614372" y="6381115"/>
            <a:ext cx="133350" cy="137160"/>
          </a:xfrm>
          <a:prstGeom prst="ellipse">
            <a:avLst/>
          </a:prstGeom>
          <a:solidFill>
            <a:srgbClr val="FFFFFF"/>
          </a:solidFill>
          <a:ln/>
        </p:spPr>
      </p:sp>
      <p:sp>
        <p:nvSpPr>
          <p:cNvPr id="8" name="Text 5"/>
          <p:cNvSpPr/>
          <p:nvPr/>
        </p:nvSpPr>
        <p:spPr>
          <a:xfrm>
            <a:off x="8614372"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8814397" y="6381115"/>
            <a:ext cx="133350" cy="137160"/>
          </a:xfrm>
          <a:prstGeom prst="ellipse">
            <a:avLst/>
          </a:prstGeom>
          <a:solidFill>
            <a:srgbClr val="FFFFFF"/>
          </a:solidFill>
          <a:ln/>
        </p:spPr>
      </p:sp>
      <p:sp>
        <p:nvSpPr>
          <p:cNvPr id="10" name="Text 7"/>
          <p:cNvSpPr/>
          <p:nvPr/>
        </p:nvSpPr>
        <p:spPr>
          <a:xfrm>
            <a:off x="8814397"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9014422" y="6381115"/>
            <a:ext cx="133350" cy="137160"/>
          </a:xfrm>
          <a:prstGeom prst="ellipse">
            <a:avLst/>
          </a:prstGeom>
          <a:solidFill>
            <a:srgbClr val="FFFFFF"/>
          </a:solidFill>
          <a:ln/>
        </p:spPr>
      </p:sp>
      <p:sp>
        <p:nvSpPr>
          <p:cNvPr id="12" name="Text 9"/>
          <p:cNvSpPr/>
          <p:nvPr/>
        </p:nvSpPr>
        <p:spPr>
          <a:xfrm>
            <a:off x="9014422"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238250" y="789940"/>
            <a:ext cx="133350" cy="137160"/>
          </a:xfrm>
          <a:prstGeom prst="ellipse">
            <a:avLst/>
          </a:prstGeom>
          <a:solidFill>
            <a:srgbClr val="FFFFFF"/>
          </a:solidFill>
          <a:ln/>
        </p:spPr>
      </p:sp>
      <p:sp>
        <p:nvSpPr>
          <p:cNvPr id="14" name="Text 11"/>
          <p:cNvSpPr/>
          <p:nvPr/>
        </p:nvSpPr>
        <p:spPr>
          <a:xfrm>
            <a:off x="1238250" y="7899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438275" y="789940"/>
            <a:ext cx="133350" cy="137160"/>
          </a:xfrm>
          <a:prstGeom prst="ellipse">
            <a:avLst/>
          </a:prstGeom>
          <a:solidFill>
            <a:srgbClr val="FFFFFF"/>
          </a:solidFill>
          <a:ln/>
        </p:spPr>
      </p:sp>
      <p:sp>
        <p:nvSpPr>
          <p:cNvPr id="16" name="Text 13"/>
          <p:cNvSpPr/>
          <p:nvPr/>
        </p:nvSpPr>
        <p:spPr>
          <a:xfrm>
            <a:off x="1438275" y="7899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1638300" y="789940"/>
            <a:ext cx="133350" cy="137160"/>
          </a:xfrm>
          <a:prstGeom prst="ellipse">
            <a:avLst/>
          </a:prstGeom>
          <a:solidFill>
            <a:srgbClr val="FFFFFF"/>
          </a:solidFill>
          <a:ln/>
        </p:spPr>
      </p:sp>
      <p:sp>
        <p:nvSpPr>
          <p:cNvPr id="18" name="Text 15"/>
          <p:cNvSpPr/>
          <p:nvPr/>
        </p:nvSpPr>
        <p:spPr>
          <a:xfrm>
            <a:off x="1638300" y="7899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1838325" y="789940"/>
            <a:ext cx="133350" cy="137160"/>
          </a:xfrm>
          <a:prstGeom prst="ellipse">
            <a:avLst/>
          </a:prstGeom>
          <a:solidFill>
            <a:srgbClr val="FFFFFF"/>
          </a:solidFill>
          <a:ln/>
        </p:spPr>
      </p:sp>
      <p:sp>
        <p:nvSpPr>
          <p:cNvPr id="20" name="Text 17"/>
          <p:cNvSpPr/>
          <p:nvPr/>
        </p:nvSpPr>
        <p:spPr>
          <a:xfrm>
            <a:off x="1838325" y="7899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8"/>
          <p:cNvSpPr/>
          <p:nvPr/>
        </p:nvSpPr>
        <p:spPr>
          <a:xfrm>
            <a:off x="2934970" y="3863913"/>
            <a:ext cx="4064000" cy="461665"/>
          </a:xfrm>
          <a:prstGeom prst="rect">
            <a:avLst/>
          </a:prstGeom>
          <a:noFill/>
          <a:ln/>
        </p:spPr>
        <p:txBody>
          <a:bodyPr wrap="square" lIns="91440" tIns="45720" rIns="91440" bIns="45720" rtlCol="0" anchor="t">
            <a:spAutoFit/>
          </a:bodyPr>
          <a:lstStyle/>
          <a:p>
            <a:pPr>
              <a:lnSpc>
                <a:spcPct val="100000"/>
              </a:lnSpc>
            </a:pPr>
            <a:r>
              <a:rPr lang="en-US" sz="2400">
                <a:solidFill>
                  <a:srgbClr val="FFFFFF"/>
                </a:solidFill>
                <a:latin typeface="MiSans" pitchFamily="34" charset="0"/>
                <a:ea typeface="MiSans" pitchFamily="34" charset="-122"/>
                <a:cs typeface="MiSans" pitchFamily="34" charset="-120"/>
              </a:rPr>
              <a:t>Sean Wong</a:t>
            </a:r>
            <a:endParaRPr lang="en-US" sz="1600" dirty="0"/>
          </a:p>
        </p:txBody>
      </p:sp>
      <p:sp>
        <p:nvSpPr>
          <p:cNvPr id="22" name="Text 19"/>
          <p:cNvSpPr/>
          <p:nvPr/>
        </p:nvSpPr>
        <p:spPr>
          <a:xfrm>
            <a:off x="6637020" y="3907257"/>
            <a:ext cx="303593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FFFFFF"/>
                </a:solidFill>
                <a:latin typeface="MiSans" pitchFamily="34" charset="0"/>
                <a:ea typeface="MiSans" pitchFamily="34" charset="-122"/>
                <a:cs typeface="MiSans" pitchFamily="34" charset="-120"/>
              </a:rPr>
              <a:t>2025/08/05</a:t>
            </a:r>
            <a:endParaRPr lang="en-US" sz="1600" dirty="0"/>
          </a:p>
        </p:txBody>
      </p:sp>
      <p:pic>
        <p:nvPicPr>
          <p:cNvPr id="23" name="Image 1" descr="https://kimi-img.moonshot.cn/pub/slides/slides_tmpl/image/25-08-27-20:04:32-d2nf8k18bjvh7rlj0a60.png"/>
          <p:cNvPicPr>
            <a:picLocks noChangeAspect="1"/>
          </p:cNvPicPr>
          <p:nvPr/>
        </p:nvPicPr>
        <p:blipFill>
          <a:blip r:embed="rId4"/>
          <a:stretch>
            <a:fillRect/>
          </a:stretch>
        </p:blipFill>
        <p:spPr>
          <a:xfrm>
            <a:off x="1311275" y="3907257"/>
            <a:ext cx="1320800" cy="1371600"/>
          </a:xfrm>
          <a:prstGeom prst="rect">
            <a:avLst/>
          </a:prstGeom>
        </p:spPr>
      </p:pic>
      <p:pic>
        <p:nvPicPr>
          <p:cNvPr id="24" name="Image 2" descr="https://kimi-img.moonshot.cn/pub/slides/slides_tmpl/image/25-08-27-20:04:32-d2nf8k18bjvh7rlj0a6g.png"/>
          <p:cNvPicPr>
            <a:picLocks noChangeAspect="1"/>
          </p:cNvPicPr>
          <p:nvPr/>
        </p:nvPicPr>
        <p:blipFill>
          <a:blip r:embed="rId5"/>
          <a:stretch>
            <a:fillRect/>
          </a:stretch>
        </p:blipFill>
        <p:spPr>
          <a:xfrm>
            <a:off x="10570172" y="1111250"/>
            <a:ext cx="983056" cy="907962"/>
          </a:xfrm>
          <a:prstGeom prst="rect">
            <a:avLst/>
          </a:prstGeom>
        </p:spPr>
      </p:pic>
      <p:sp>
        <p:nvSpPr>
          <p:cNvPr id="25" name="Shape 20"/>
          <p:cNvSpPr/>
          <p:nvPr/>
        </p:nvSpPr>
        <p:spPr>
          <a:xfrm>
            <a:off x="1101725" y="3958057"/>
            <a:ext cx="539750" cy="508001"/>
          </a:xfrm>
          <a:prstGeom prst="ellipse">
            <a:avLst/>
          </a:prstGeom>
          <a:solidFill>
            <a:srgbClr val="B2C4FF"/>
          </a:solidFill>
          <a:ln/>
        </p:spPr>
      </p:sp>
      <p:sp>
        <p:nvSpPr>
          <p:cNvPr id="26" name="Text 21"/>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7" name="Image 3" descr="https://kimi-img.moonshot.cn/pub/slides/slides_tmpl/image/25-08-27-20:04:32-d2nf8k18bjvh7rlj0a60.png"/>
          <p:cNvPicPr>
            <a:picLocks noChangeAspect="1"/>
          </p:cNvPicPr>
          <p:nvPr/>
        </p:nvPicPr>
        <p:blipFill>
          <a:blip r:embed="rId4"/>
          <a:stretch>
            <a:fillRect/>
          </a:stretch>
        </p:blipFill>
        <p:spPr>
          <a:xfrm>
            <a:off x="11187651" y="1515914"/>
            <a:ext cx="731154" cy="676035"/>
          </a:xfrm>
          <a:prstGeom prst="rect">
            <a:avLst/>
          </a:prstGeom>
        </p:spPr>
      </p:pic>
      <p:sp>
        <p:nvSpPr>
          <p:cNvPr id="28" name="Shape 22"/>
          <p:cNvSpPr/>
          <p:nvPr/>
        </p:nvSpPr>
        <p:spPr>
          <a:xfrm>
            <a:off x="10565765" y="5609590"/>
            <a:ext cx="133350" cy="137160"/>
          </a:xfrm>
          <a:prstGeom prst="ellipse">
            <a:avLst/>
          </a:prstGeom>
          <a:solidFill>
            <a:srgbClr val="FFFFFF"/>
          </a:solidFill>
          <a:ln/>
        </p:spPr>
      </p:sp>
      <p:sp>
        <p:nvSpPr>
          <p:cNvPr id="29" name="Text 23"/>
          <p:cNvSpPr/>
          <p:nvPr/>
        </p:nvSpPr>
        <p:spPr>
          <a:xfrm>
            <a:off x="10565765" y="56095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4"/>
          <p:cNvSpPr/>
          <p:nvPr/>
        </p:nvSpPr>
        <p:spPr>
          <a:xfrm>
            <a:off x="10765790" y="5609590"/>
            <a:ext cx="133350" cy="137160"/>
          </a:xfrm>
          <a:prstGeom prst="ellipse">
            <a:avLst/>
          </a:prstGeom>
          <a:solidFill>
            <a:srgbClr val="FFFFFF"/>
          </a:solidFill>
          <a:ln/>
        </p:spPr>
      </p:sp>
      <p:sp>
        <p:nvSpPr>
          <p:cNvPr id="31" name="Text 25"/>
          <p:cNvSpPr/>
          <p:nvPr/>
        </p:nvSpPr>
        <p:spPr>
          <a:xfrm>
            <a:off x="10765790" y="56095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6"/>
          <p:cNvSpPr/>
          <p:nvPr/>
        </p:nvSpPr>
        <p:spPr>
          <a:xfrm>
            <a:off x="10965815" y="5609590"/>
            <a:ext cx="133350" cy="137160"/>
          </a:xfrm>
          <a:prstGeom prst="ellipse">
            <a:avLst/>
          </a:prstGeom>
          <a:solidFill>
            <a:srgbClr val="FFFFFF"/>
          </a:solidFill>
          <a:ln/>
        </p:spPr>
      </p:sp>
      <p:sp>
        <p:nvSpPr>
          <p:cNvPr id="33" name="Text 27"/>
          <p:cNvSpPr/>
          <p:nvPr/>
        </p:nvSpPr>
        <p:spPr>
          <a:xfrm>
            <a:off x="10965815" y="56095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28"/>
          <p:cNvSpPr/>
          <p:nvPr/>
        </p:nvSpPr>
        <p:spPr>
          <a:xfrm>
            <a:off x="11165840" y="5609590"/>
            <a:ext cx="133350" cy="137160"/>
          </a:xfrm>
          <a:prstGeom prst="ellipse">
            <a:avLst/>
          </a:prstGeom>
          <a:solidFill>
            <a:srgbClr val="FFFFFF"/>
          </a:solidFill>
          <a:ln/>
        </p:spPr>
      </p:sp>
      <p:sp>
        <p:nvSpPr>
          <p:cNvPr id="35" name="Text 29"/>
          <p:cNvSpPr/>
          <p:nvPr/>
        </p:nvSpPr>
        <p:spPr>
          <a:xfrm>
            <a:off x="11165840" y="56095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0"/>
          <p:cNvSpPr/>
          <p:nvPr/>
        </p:nvSpPr>
        <p:spPr>
          <a:xfrm>
            <a:off x="523388" y="5746751"/>
            <a:ext cx="133350" cy="137160"/>
          </a:xfrm>
          <a:prstGeom prst="ellipse">
            <a:avLst/>
          </a:prstGeom>
          <a:solidFill>
            <a:srgbClr val="FFFFFF"/>
          </a:solidFill>
          <a:ln/>
        </p:spPr>
      </p:sp>
      <p:sp>
        <p:nvSpPr>
          <p:cNvPr id="37" name="Text 31"/>
          <p:cNvSpPr/>
          <p:nvPr/>
        </p:nvSpPr>
        <p:spPr>
          <a:xfrm>
            <a:off x="523388" y="574675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2"/>
          <p:cNvSpPr/>
          <p:nvPr/>
        </p:nvSpPr>
        <p:spPr>
          <a:xfrm>
            <a:off x="523388" y="5546725"/>
            <a:ext cx="133350" cy="137160"/>
          </a:xfrm>
          <a:prstGeom prst="ellipse">
            <a:avLst/>
          </a:prstGeom>
          <a:solidFill>
            <a:srgbClr val="FFFFFF"/>
          </a:solidFill>
          <a:ln/>
        </p:spPr>
      </p:sp>
      <p:sp>
        <p:nvSpPr>
          <p:cNvPr id="39" name="Text 33"/>
          <p:cNvSpPr/>
          <p:nvPr/>
        </p:nvSpPr>
        <p:spPr>
          <a:xfrm>
            <a:off x="523388" y="554672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4"/>
          <p:cNvSpPr/>
          <p:nvPr/>
        </p:nvSpPr>
        <p:spPr>
          <a:xfrm>
            <a:off x="523388" y="5346700"/>
            <a:ext cx="133350" cy="137160"/>
          </a:xfrm>
          <a:prstGeom prst="ellipse">
            <a:avLst/>
          </a:prstGeom>
          <a:solidFill>
            <a:srgbClr val="FFFFFF"/>
          </a:solidFill>
          <a:ln/>
        </p:spPr>
      </p:sp>
      <p:sp>
        <p:nvSpPr>
          <p:cNvPr id="41" name="Text 35"/>
          <p:cNvSpPr/>
          <p:nvPr/>
        </p:nvSpPr>
        <p:spPr>
          <a:xfrm>
            <a:off x="523388" y="534670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36"/>
          <p:cNvSpPr/>
          <p:nvPr/>
        </p:nvSpPr>
        <p:spPr>
          <a:xfrm>
            <a:off x="523388" y="5146676"/>
            <a:ext cx="133350" cy="137160"/>
          </a:xfrm>
          <a:prstGeom prst="ellipse">
            <a:avLst/>
          </a:prstGeom>
          <a:solidFill>
            <a:srgbClr val="FFFFFF"/>
          </a:solidFill>
          <a:ln/>
        </p:spPr>
      </p:sp>
      <p:sp>
        <p:nvSpPr>
          <p:cNvPr id="43" name="Text 37"/>
          <p:cNvSpPr/>
          <p:nvPr/>
        </p:nvSpPr>
        <p:spPr>
          <a:xfrm>
            <a:off x="523388" y="514667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38"/>
          <p:cNvSpPr/>
          <p:nvPr/>
        </p:nvSpPr>
        <p:spPr>
          <a:xfrm>
            <a:off x="523388" y="6539866"/>
            <a:ext cx="133350" cy="137160"/>
          </a:xfrm>
          <a:prstGeom prst="ellipse">
            <a:avLst/>
          </a:prstGeom>
          <a:solidFill>
            <a:srgbClr val="FFFFFF"/>
          </a:solidFill>
          <a:ln/>
        </p:spPr>
      </p:sp>
      <p:sp>
        <p:nvSpPr>
          <p:cNvPr id="45" name="Text 39"/>
          <p:cNvSpPr/>
          <p:nvPr/>
        </p:nvSpPr>
        <p:spPr>
          <a:xfrm>
            <a:off x="523388" y="653986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0"/>
          <p:cNvSpPr/>
          <p:nvPr/>
        </p:nvSpPr>
        <p:spPr>
          <a:xfrm>
            <a:off x="523388" y="6339841"/>
            <a:ext cx="133350" cy="137160"/>
          </a:xfrm>
          <a:prstGeom prst="ellipse">
            <a:avLst/>
          </a:prstGeom>
          <a:solidFill>
            <a:srgbClr val="FFFFFF"/>
          </a:solidFill>
          <a:ln/>
        </p:spPr>
      </p:sp>
      <p:sp>
        <p:nvSpPr>
          <p:cNvPr id="47" name="Text 41"/>
          <p:cNvSpPr/>
          <p:nvPr/>
        </p:nvSpPr>
        <p:spPr>
          <a:xfrm>
            <a:off x="523388" y="63398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2"/>
          <p:cNvSpPr/>
          <p:nvPr/>
        </p:nvSpPr>
        <p:spPr>
          <a:xfrm>
            <a:off x="523388" y="6139816"/>
            <a:ext cx="133350" cy="137160"/>
          </a:xfrm>
          <a:prstGeom prst="ellipse">
            <a:avLst/>
          </a:prstGeom>
          <a:solidFill>
            <a:srgbClr val="FFFFFF"/>
          </a:solidFill>
          <a:ln/>
        </p:spPr>
      </p:sp>
      <p:sp>
        <p:nvSpPr>
          <p:cNvPr id="49" name="Text 43"/>
          <p:cNvSpPr/>
          <p:nvPr/>
        </p:nvSpPr>
        <p:spPr>
          <a:xfrm>
            <a:off x="523388" y="613981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4"/>
          <p:cNvSpPr/>
          <p:nvPr/>
        </p:nvSpPr>
        <p:spPr>
          <a:xfrm>
            <a:off x="523388" y="5939792"/>
            <a:ext cx="133350" cy="137160"/>
          </a:xfrm>
          <a:prstGeom prst="ellipse">
            <a:avLst/>
          </a:prstGeom>
          <a:solidFill>
            <a:srgbClr val="FFFFFF"/>
          </a:solidFill>
          <a:ln/>
        </p:spPr>
      </p:sp>
      <p:sp>
        <p:nvSpPr>
          <p:cNvPr id="51" name="Text 45"/>
          <p:cNvSpPr/>
          <p:nvPr/>
        </p:nvSpPr>
        <p:spPr>
          <a:xfrm>
            <a:off x="523388" y="59397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2" name="Shape 46"/>
          <p:cNvSpPr/>
          <p:nvPr/>
        </p:nvSpPr>
        <p:spPr>
          <a:xfrm>
            <a:off x="11468678" y="3041866"/>
            <a:ext cx="133350" cy="137160"/>
          </a:xfrm>
          <a:prstGeom prst="ellipse">
            <a:avLst/>
          </a:prstGeom>
          <a:solidFill>
            <a:srgbClr val="FFFFFF"/>
          </a:solidFill>
          <a:ln/>
        </p:spPr>
      </p:sp>
      <p:sp>
        <p:nvSpPr>
          <p:cNvPr id="53" name="Text 47"/>
          <p:cNvSpPr/>
          <p:nvPr/>
        </p:nvSpPr>
        <p:spPr>
          <a:xfrm>
            <a:off x="11468678" y="304186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4" name="Shape 48"/>
          <p:cNvSpPr/>
          <p:nvPr/>
        </p:nvSpPr>
        <p:spPr>
          <a:xfrm>
            <a:off x="11468678" y="2841841"/>
            <a:ext cx="133350" cy="137160"/>
          </a:xfrm>
          <a:prstGeom prst="ellipse">
            <a:avLst/>
          </a:prstGeom>
          <a:solidFill>
            <a:srgbClr val="FFFFFF"/>
          </a:solidFill>
          <a:ln/>
        </p:spPr>
      </p:sp>
      <p:sp>
        <p:nvSpPr>
          <p:cNvPr id="55" name="Text 49"/>
          <p:cNvSpPr/>
          <p:nvPr/>
        </p:nvSpPr>
        <p:spPr>
          <a:xfrm>
            <a:off x="11468678" y="28418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6" name="Shape 50"/>
          <p:cNvSpPr/>
          <p:nvPr/>
        </p:nvSpPr>
        <p:spPr>
          <a:xfrm>
            <a:off x="11468678" y="2641816"/>
            <a:ext cx="133350" cy="137160"/>
          </a:xfrm>
          <a:prstGeom prst="ellipse">
            <a:avLst/>
          </a:prstGeom>
          <a:solidFill>
            <a:srgbClr val="FFFFFF"/>
          </a:solidFill>
          <a:ln/>
        </p:spPr>
      </p:sp>
      <p:sp>
        <p:nvSpPr>
          <p:cNvPr id="57" name="Text 51"/>
          <p:cNvSpPr/>
          <p:nvPr/>
        </p:nvSpPr>
        <p:spPr>
          <a:xfrm>
            <a:off x="11468678" y="264181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8" name="Shape 52"/>
          <p:cNvSpPr/>
          <p:nvPr/>
        </p:nvSpPr>
        <p:spPr>
          <a:xfrm>
            <a:off x="11468678" y="2441792"/>
            <a:ext cx="133350" cy="137160"/>
          </a:xfrm>
          <a:prstGeom prst="ellipse">
            <a:avLst/>
          </a:prstGeom>
          <a:solidFill>
            <a:srgbClr val="FFFFFF"/>
          </a:solidFill>
          <a:ln/>
        </p:spPr>
      </p:sp>
      <p:sp>
        <p:nvSpPr>
          <p:cNvPr id="59" name="Text 53"/>
          <p:cNvSpPr/>
          <p:nvPr/>
        </p:nvSpPr>
        <p:spPr>
          <a:xfrm>
            <a:off x="11468678" y="24417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0" name="Shape 54"/>
          <p:cNvSpPr/>
          <p:nvPr/>
        </p:nvSpPr>
        <p:spPr>
          <a:xfrm>
            <a:off x="11468678" y="3834983"/>
            <a:ext cx="133350" cy="137160"/>
          </a:xfrm>
          <a:prstGeom prst="ellipse">
            <a:avLst/>
          </a:prstGeom>
          <a:solidFill>
            <a:srgbClr val="FFFFFF"/>
          </a:solidFill>
          <a:ln/>
        </p:spPr>
      </p:sp>
      <p:sp>
        <p:nvSpPr>
          <p:cNvPr id="61" name="Text 55"/>
          <p:cNvSpPr/>
          <p:nvPr/>
        </p:nvSpPr>
        <p:spPr>
          <a:xfrm>
            <a:off x="11468678" y="383498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2" name="Shape 56"/>
          <p:cNvSpPr/>
          <p:nvPr/>
        </p:nvSpPr>
        <p:spPr>
          <a:xfrm>
            <a:off x="11468678" y="3634957"/>
            <a:ext cx="133350" cy="137160"/>
          </a:xfrm>
          <a:prstGeom prst="ellipse">
            <a:avLst/>
          </a:prstGeom>
          <a:solidFill>
            <a:srgbClr val="FFFFFF"/>
          </a:solidFill>
          <a:ln/>
        </p:spPr>
      </p:sp>
      <p:sp>
        <p:nvSpPr>
          <p:cNvPr id="63" name="Text 57"/>
          <p:cNvSpPr/>
          <p:nvPr/>
        </p:nvSpPr>
        <p:spPr>
          <a:xfrm>
            <a:off x="11468678" y="363495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4" name="Shape 58"/>
          <p:cNvSpPr/>
          <p:nvPr/>
        </p:nvSpPr>
        <p:spPr>
          <a:xfrm>
            <a:off x="11468678" y="3434932"/>
            <a:ext cx="133350" cy="137160"/>
          </a:xfrm>
          <a:prstGeom prst="ellipse">
            <a:avLst/>
          </a:prstGeom>
          <a:solidFill>
            <a:srgbClr val="FFFFFF"/>
          </a:solidFill>
          <a:ln/>
        </p:spPr>
      </p:sp>
      <p:sp>
        <p:nvSpPr>
          <p:cNvPr id="65" name="Text 59"/>
          <p:cNvSpPr/>
          <p:nvPr/>
        </p:nvSpPr>
        <p:spPr>
          <a:xfrm>
            <a:off x="11468678" y="343493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6" name="Shape 60"/>
          <p:cNvSpPr/>
          <p:nvPr/>
        </p:nvSpPr>
        <p:spPr>
          <a:xfrm>
            <a:off x="11468678" y="3234908"/>
            <a:ext cx="133350" cy="137160"/>
          </a:xfrm>
          <a:prstGeom prst="ellipse">
            <a:avLst/>
          </a:prstGeom>
          <a:solidFill>
            <a:srgbClr val="FFFFFF"/>
          </a:solidFill>
          <a:ln/>
        </p:spPr>
      </p:sp>
      <p:sp>
        <p:nvSpPr>
          <p:cNvPr id="67" name="Text 61"/>
          <p:cNvSpPr/>
          <p:nvPr/>
        </p:nvSpPr>
        <p:spPr>
          <a:xfrm>
            <a:off x="11468678" y="3234908"/>
            <a:ext cx="133350" cy="13716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CF3DE"/>
        </a:solidFill>
        <a:effectLst/>
      </p:bgPr>
    </p:bg>
    <p:spTree>
      <p:nvGrpSpPr>
        <p:cNvPr id="1" name=""/>
        <p:cNvGrpSpPr/>
        <p:nvPr/>
      </p:nvGrpSpPr>
      <p:grpSpPr>
        <a:xfrm>
          <a:off x="0" y="0"/>
          <a:ext cx="0" cy="0"/>
          <a:chOff x="0" y="0"/>
          <a:chExt cx="0" cy="0"/>
        </a:xfrm>
      </p:grpSpPr>
      <p:pic>
        <p:nvPicPr>
          <p:cNvPr id="2" name="Image 0" descr="https://kimi-img.moonshot.cn/pub/slides/slides_tmpl/image/25-08-27-20:04:34-d2nf8kh8bjvh7rlj0a9g.png"/>
          <p:cNvPicPr>
            <a:picLocks noChangeAspect="1"/>
          </p:cNvPicPr>
          <p:nvPr/>
        </p:nvPicPr>
        <p:blipFill>
          <a:blip r:embed="rId3"/>
          <a:stretch>
            <a:fillRect/>
          </a:stretch>
        </p:blipFill>
        <p:spPr>
          <a:xfrm>
            <a:off x="-65536" y="3339"/>
            <a:ext cx="12257536" cy="3213176"/>
          </a:xfrm>
          <a:prstGeom prst="rect">
            <a:avLst/>
          </a:prstGeom>
        </p:spPr>
      </p:pic>
      <p:sp>
        <p:nvSpPr>
          <p:cNvPr id="3" name="Shape 0"/>
          <p:cNvSpPr/>
          <p:nvPr/>
        </p:nvSpPr>
        <p:spPr>
          <a:xfrm>
            <a:off x="5427750" y="1325103"/>
            <a:ext cx="133350" cy="137160"/>
          </a:xfrm>
          <a:prstGeom prst="ellipse">
            <a:avLst/>
          </a:prstGeom>
          <a:solidFill>
            <a:srgbClr val="FFFFFF"/>
          </a:solidFill>
          <a:ln/>
        </p:spPr>
      </p:sp>
      <p:sp>
        <p:nvSpPr>
          <p:cNvPr id="4" name="Text 1"/>
          <p:cNvSpPr/>
          <p:nvPr/>
        </p:nvSpPr>
        <p:spPr>
          <a:xfrm>
            <a:off x="5427750" y="132510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5627775" y="1325103"/>
            <a:ext cx="133350" cy="137160"/>
          </a:xfrm>
          <a:prstGeom prst="ellipse">
            <a:avLst/>
          </a:prstGeom>
          <a:solidFill>
            <a:srgbClr val="FFFFFF"/>
          </a:solidFill>
          <a:ln/>
        </p:spPr>
      </p:sp>
      <p:sp>
        <p:nvSpPr>
          <p:cNvPr id="6" name="Text 3"/>
          <p:cNvSpPr/>
          <p:nvPr/>
        </p:nvSpPr>
        <p:spPr>
          <a:xfrm>
            <a:off x="5627775" y="132510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5827800" y="1325103"/>
            <a:ext cx="133350" cy="137160"/>
          </a:xfrm>
          <a:prstGeom prst="ellipse">
            <a:avLst/>
          </a:prstGeom>
          <a:solidFill>
            <a:srgbClr val="FFFFFF"/>
          </a:solidFill>
          <a:ln/>
        </p:spPr>
      </p:sp>
      <p:sp>
        <p:nvSpPr>
          <p:cNvPr id="8" name="Text 5"/>
          <p:cNvSpPr/>
          <p:nvPr/>
        </p:nvSpPr>
        <p:spPr>
          <a:xfrm>
            <a:off x="5827800" y="132510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6027825" y="1325103"/>
            <a:ext cx="133350" cy="137160"/>
          </a:xfrm>
          <a:prstGeom prst="ellipse">
            <a:avLst/>
          </a:prstGeom>
          <a:solidFill>
            <a:srgbClr val="FFFFFF"/>
          </a:solidFill>
          <a:ln/>
        </p:spPr>
      </p:sp>
      <p:sp>
        <p:nvSpPr>
          <p:cNvPr id="10" name="Text 7"/>
          <p:cNvSpPr/>
          <p:nvPr/>
        </p:nvSpPr>
        <p:spPr>
          <a:xfrm>
            <a:off x="6027825" y="132510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487558" y="4748458"/>
            <a:ext cx="133350" cy="137160"/>
          </a:xfrm>
          <a:prstGeom prst="ellipse">
            <a:avLst/>
          </a:prstGeom>
          <a:solidFill>
            <a:srgbClr val="FFFFFF"/>
          </a:solidFill>
          <a:ln/>
        </p:spPr>
      </p:sp>
      <p:sp>
        <p:nvSpPr>
          <p:cNvPr id="12" name="Text 9"/>
          <p:cNvSpPr/>
          <p:nvPr/>
        </p:nvSpPr>
        <p:spPr>
          <a:xfrm>
            <a:off x="1487558" y="474845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687583" y="4748458"/>
            <a:ext cx="133350" cy="137160"/>
          </a:xfrm>
          <a:prstGeom prst="ellipse">
            <a:avLst/>
          </a:prstGeom>
          <a:solidFill>
            <a:srgbClr val="FFFFFF"/>
          </a:solidFill>
          <a:ln/>
        </p:spPr>
      </p:sp>
      <p:sp>
        <p:nvSpPr>
          <p:cNvPr id="14" name="Text 11"/>
          <p:cNvSpPr/>
          <p:nvPr/>
        </p:nvSpPr>
        <p:spPr>
          <a:xfrm>
            <a:off x="1687583" y="474845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887608" y="4748458"/>
            <a:ext cx="133350" cy="137160"/>
          </a:xfrm>
          <a:prstGeom prst="ellipse">
            <a:avLst/>
          </a:prstGeom>
          <a:solidFill>
            <a:srgbClr val="FFFFFF"/>
          </a:solidFill>
          <a:ln/>
        </p:spPr>
      </p:sp>
      <p:sp>
        <p:nvSpPr>
          <p:cNvPr id="16" name="Text 13"/>
          <p:cNvSpPr/>
          <p:nvPr/>
        </p:nvSpPr>
        <p:spPr>
          <a:xfrm>
            <a:off x="1887608" y="474845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2087633" y="4748458"/>
            <a:ext cx="133350" cy="137160"/>
          </a:xfrm>
          <a:prstGeom prst="ellipse">
            <a:avLst/>
          </a:prstGeom>
          <a:solidFill>
            <a:srgbClr val="FFFFFF"/>
          </a:solidFill>
          <a:ln/>
        </p:spPr>
      </p:sp>
      <p:sp>
        <p:nvSpPr>
          <p:cNvPr id="18" name="Text 15"/>
          <p:cNvSpPr/>
          <p:nvPr/>
        </p:nvSpPr>
        <p:spPr>
          <a:xfrm>
            <a:off x="2087633" y="474845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3946339" y="2745769"/>
            <a:ext cx="133350" cy="137160"/>
          </a:xfrm>
          <a:prstGeom prst="ellipse">
            <a:avLst/>
          </a:prstGeom>
          <a:solidFill>
            <a:srgbClr val="FFFFFF"/>
          </a:solidFill>
          <a:ln/>
        </p:spPr>
      </p:sp>
      <p:sp>
        <p:nvSpPr>
          <p:cNvPr id="20" name="Text 17"/>
          <p:cNvSpPr/>
          <p:nvPr/>
        </p:nvSpPr>
        <p:spPr>
          <a:xfrm>
            <a:off x="3946339" y="274576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8"/>
          <p:cNvSpPr/>
          <p:nvPr/>
        </p:nvSpPr>
        <p:spPr>
          <a:xfrm>
            <a:off x="4146364" y="2745769"/>
            <a:ext cx="133350" cy="137160"/>
          </a:xfrm>
          <a:prstGeom prst="ellipse">
            <a:avLst/>
          </a:prstGeom>
          <a:solidFill>
            <a:srgbClr val="FFFFFF"/>
          </a:solidFill>
          <a:ln/>
        </p:spPr>
      </p:sp>
      <p:sp>
        <p:nvSpPr>
          <p:cNvPr id="22" name="Text 19"/>
          <p:cNvSpPr/>
          <p:nvPr/>
        </p:nvSpPr>
        <p:spPr>
          <a:xfrm>
            <a:off x="4146364" y="274576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0"/>
          <p:cNvSpPr/>
          <p:nvPr/>
        </p:nvSpPr>
        <p:spPr>
          <a:xfrm>
            <a:off x="4346389" y="2745769"/>
            <a:ext cx="133350" cy="137160"/>
          </a:xfrm>
          <a:prstGeom prst="ellipse">
            <a:avLst/>
          </a:prstGeom>
          <a:solidFill>
            <a:srgbClr val="FFFFFF"/>
          </a:solidFill>
          <a:ln/>
        </p:spPr>
      </p:sp>
      <p:sp>
        <p:nvSpPr>
          <p:cNvPr id="24" name="Text 21"/>
          <p:cNvSpPr/>
          <p:nvPr/>
        </p:nvSpPr>
        <p:spPr>
          <a:xfrm>
            <a:off x="4346389" y="274576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2"/>
          <p:cNvSpPr/>
          <p:nvPr/>
        </p:nvSpPr>
        <p:spPr>
          <a:xfrm>
            <a:off x="4546414" y="2745769"/>
            <a:ext cx="133350" cy="137160"/>
          </a:xfrm>
          <a:prstGeom prst="ellipse">
            <a:avLst/>
          </a:prstGeom>
          <a:solidFill>
            <a:srgbClr val="FFFFFF"/>
          </a:solidFill>
          <a:ln/>
        </p:spPr>
      </p:sp>
      <p:sp>
        <p:nvSpPr>
          <p:cNvPr id="26" name="Text 23"/>
          <p:cNvSpPr/>
          <p:nvPr/>
        </p:nvSpPr>
        <p:spPr>
          <a:xfrm>
            <a:off x="4546414" y="274576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4"/>
          <p:cNvSpPr/>
          <p:nvPr/>
        </p:nvSpPr>
        <p:spPr>
          <a:xfrm>
            <a:off x="9912196" y="4748458"/>
            <a:ext cx="133350" cy="137160"/>
          </a:xfrm>
          <a:prstGeom prst="ellipse">
            <a:avLst/>
          </a:prstGeom>
          <a:solidFill>
            <a:srgbClr val="FFFFFF"/>
          </a:solidFill>
          <a:ln/>
        </p:spPr>
      </p:sp>
      <p:sp>
        <p:nvSpPr>
          <p:cNvPr id="28" name="Text 25"/>
          <p:cNvSpPr/>
          <p:nvPr/>
        </p:nvSpPr>
        <p:spPr>
          <a:xfrm>
            <a:off x="9912196" y="474845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6"/>
          <p:cNvSpPr/>
          <p:nvPr/>
        </p:nvSpPr>
        <p:spPr>
          <a:xfrm>
            <a:off x="10112221" y="4748458"/>
            <a:ext cx="133350" cy="137160"/>
          </a:xfrm>
          <a:prstGeom prst="ellipse">
            <a:avLst/>
          </a:prstGeom>
          <a:solidFill>
            <a:srgbClr val="FFFFFF"/>
          </a:solidFill>
          <a:ln/>
        </p:spPr>
      </p:sp>
      <p:sp>
        <p:nvSpPr>
          <p:cNvPr id="30" name="Text 27"/>
          <p:cNvSpPr/>
          <p:nvPr/>
        </p:nvSpPr>
        <p:spPr>
          <a:xfrm>
            <a:off x="10112221" y="474845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8"/>
          <p:cNvSpPr/>
          <p:nvPr/>
        </p:nvSpPr>
        <p:spPr>
          <a:xfrm>
            <a:off x="10312246" y="4748458"/>
            <a:ext cx="133350" cy="137160"/>
          </a:xfrm>
          <a:prstGeom prst="ellipse">
            <a:avLst/>
          </a:prstGeom>
          <a:solidFill>
            <a:srgbClr val="FFFFFF"/>
          </a:solidFill>
          <a:ln/>
        </p:spPr>
      </p:sp>
      <p:sp>
        <p:nvSpPr>
          <p:cNvPr id="32" name="Text 29"/>
          <p:cNvSpPr/>
          <p:nvPr/>
        </p:nvSpPr>
        <p:spPr>
          <a:xfrm>
            <a:off x="10312246" y="474845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30"/>
          <p:cNvSpPr/>
          <p:nvPr/>
        </p:nvSpPr>
        <p:spPr>
          <a:xfrm>
            <a:off x="10512271" y="4748458"/>
            <a:ext cx="133350" cy="137160"/>
          </a:xfrm>
          <a:prstGeom prst="ellipse">
            <a:avLst/>
          </a:prstGeom>
          <a:solidFill>
            <a:srgbClr val="FFFFFF"/>
          </a:solidFill>
          <a:ln/>
        </p:spPr>
      </p:sp>
      <p:sp>
        <p:nvSpPr>
          <p:cNvPr id="34" name="Text 31"/>
          <p:cNvSpPr/>
          <p:nvPr/>
        </p:nvSpPr>
        <p:spPr>
          <a:xfrm>
            <a:off x="10512271" y="474845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5" name="Shape 32"/>
          <p:cNvSpPr/>
          <p:nvPr/>
        </p:nvSpPr>
        <p:spPr>
          <a:xfrm>
            <a:off x="7582814" y="2745769"/>
            <a:ext cx="133350" cy="137160"/>
          </a:xfrm>
          <a:prstGeom prst="ellipse">
            <a:avLst/>
          </a:prstGeom>
          <a:solidFill>
            <a:srgbClr val="FFFFFF"/>
          </a:solidFill>
          <a:ln/>
        </p:spPr>
      </p:sp>
      <p:sp>
        <p:nvSpPr>
          <p:cNvPr id="36" name="Text 33"/>
          <p:cNvSpPr/>
          <p:nvPr/>
        </p:nvSpPr>
        <p:spPr>
          <a:xfrm>
            <a:off x="7582814" y="274576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7" name="Shape 34"/>
          <p:cNvSpPr/>
          <p:nvPr/>
        </p:nvSpPr>
        <p:spPr>
          <a:xfrm>
            <a:off x="7782839" y="2745769"/>
            <a:ext cx="133350" cy="137160"/>
          </a:xfrm>
          <a:prstGeom prst="ellipse">
            <a:avLst/>
          </a:prstGeom>
          <a:solidFill>
            <a:srgbClr val="FFFFFF"/>
          </a:solidFill>
          <a:ln/>
        </p:spPr>
      </p:sp>
      <p:sp>
        <p:nvSpPr>
          <p:cNvPr id="38" name="Text 35"/>
          <p:cNvSpPr/>
          <p:nvPr/>
        </p:nvSpPr>
        <p:spPr>
          <a:xfrm>
            <a:off x="7782839" y="274576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9" name="Shape 36"/>
          <p:cNvSpPr/>
          <p:nvPr/>
        </p:nvSpPr>
        <p:spPr>
          <a:xfrm>
            <a:off x="7982864" y="2745769"/>
            <a:ext cx="133350" cy="137160"/>
          </a:xfrm>
          <a:prstGeom prst="ellipse">
            <a:avLst/>
          </a:prstGeom>
          <a:solidFill>
            <a:srgbClr val="FFFFFF"/>
          </a:solidFill>
          <a:ln/>
        </p:spPr>
      </p:sp>
      <p:sp>
        <p:nvSpPr>
          <p:cNvPr id="40" name="Text 37"/>
          <p:cNvSpPr/>
          <p:nvPr/>
        </p:nvSpPr>
        <p:spPr>
          <a:xfrm>
            <a:off x="7982864" y="274576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1" name="Shape 38"/>
          <p:cNvSpPr/>
          <p:nvPr/>
        </p:nvSpPr>
        <p:spPr>
          <a:xfrm>
            <a:off x="8182889" y="2745769"/>
            <a:ext cx="133350" cy="137160"/>
          </a:xfrm>
          <a:prstGeom prst="ellipse">
            <a:avLst/>
          </a:prstGeom>
          <a:solidFill>
            <a:srgbClr val="FFFFFF"/>
          </a:solidFill>
          <a:ln/>
        </p:spPr>
      </p:sp>
      <p:sp>
        <p:nvSpPr>
          <p:cNvPr id="42" name="Text 39"/>
          <p:cNvSpPr/>
          <p:nvPr/>
        </p:nvSpPr>
        <p:spPr>
          <a:xfrm>
            <a:off x="8182889" y="274576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3" name="Shape 40"/>
          <p:cNvSpPr/>
          <p:nvPr/>
        </p:nvSpPr>
        <p:spPr>
          <a:xfrm>
            <a:off x="4576437" y="1325103"/>
            <a:ext cx="133350" cy="137160"/>
          </a:xfrm>
          <a:prstGeom prst="ellipse">
            <a:avLst/>
          </a:prstGeom>
          <a:solidFill>
            <a:srgbClr val="FFFFFF"/>
          </a:solidFill>
          <a:ln/>
        </p:spPr>
      </p:sp>
      <p:sp>
        <p:nvSpPr>
          <p:cNvPr id="44" name="Text 41"/>
          <p:cNvSpPr/>
          <p:nvPr/>
        </p:nvSpPr>
        <p:spPr>
          <a:xfrm>
            <a:off x="4576437" y="132510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5" name="Shape 42"/>
          <p:cNvSpPr/>
          <p:nvPr/>
        </p:nvSpPr>
        <p:spPr>
          <a:xfrm>
            <a:off x="4776462" y="1325103"/>
            <a:ext cx="133350" cy="137160"/>
          </a:xfrm>
          <a:prstGeom prst="ellipse">
            <a:avLst/>
          </a:prstGeom>
          <a:solidFill>
            <a:srgbClr val="FFFFFF"/>
          </a:solidFill>
          <a:ln/>
        </p:spPr>
      </p:sp>
      <p:sp>
        <p:nvSpPr>
          <p:cNvPr id="46" name="Text 43"/>
          <p:cNvSpPr/>
          <p:nvPr/>
        </p:nvSpPr>
        <p:spPr>
          <a:xfrm>
            <a:off x="4776462" y="132510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7" name="Shape 44"/>
          <p:cNvSpPr/>
          <p:nvPr/>
        </p:nvSpPr>
        <p:spPr>
          <a:xfrm>
            <a:off x="4976487" y="1325103"/>
            <a:ext cx="133350" cy="137160"/>
          </a:xfrm>
          <a:prstGeom prst="ellipse">
            <a:avLst/>
          </a:prstGeom>
          <a:solidFill>
            <a:srgbClr val="FFFFFF"/>
          </a:solidFill>
          <a:ln/>
        </p:spPr>
      </p:sp>
      <p:sp>
        <p:nvSpPr>
          <p:cNvPr id="48" name="Text 45"/>
          <p:cNvSpPr/>
          <p:nvPr/>
        </p:nvSpPr>
        <p:spPr>
          <a:xfrm>
            <a:off x="4976487" y="132510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9" name="Shape 46"/>
          <p:cNvSpPr/>
          <p:nvPr/>
        </p:nvSpPr>
        <p:spPr>
          <a:xfrm>
            <a:off x="5176512" y="1325103"/>
            <a:ext cx="133350" cy="137160"/>
          </a:xfrm>
          <a:prstGeom prst="ellipse">
            <a:avLst/>
          </a:prstGeom>
          <a:solidFill>
            <a:srgbClr val="FFFFFF"/>
          </a:solidFill>
          <a:ln/>
        </p:spPr>
      </p:sp>
      <p:sp>
        <p:nvSpPr>
          <p:cNvPr id="50" name="Text 47"/>
          <p:cNvSpPr/>
          <p:nvPr/>
        </p:nvSpPr>
        <p:spPr>
          <a:xfrm>
            <a:off x="5176512" y="1325103"/>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51" name="Image 1" descr="https://kimi-img.moonshot.cn/pub/slides/slides_tmpl/image/25-08-27-20:04:34-d2nf8kh8bjvh7rlj0a8g.png"/>
          <p:cNvPicPr>
            <a:picLocks noChangeAspect="1"/>
          </p:cNvPicPr>
          <p:nvPr/>
        </p:nvPicPr>
        <p:blipFill>
          <a:blip r:embed="rId4"/>
          <a:srcRect l="-462" t="2493" r="462" b="16724"/>
          <a:stretch/>
        </p:blipFill>
        <p:spPr>
          <a:xfrm>
            <a:off x="3673566" y="4378835"/>
            <a:ext cx="4703210" cy="2493047"/>
          </a:xfrm>
          <a:prstGeom prst="rect">
            <a:avLst/>
          </a:prstGeom>
        </p:spPr>
      </p:pic>
      <p:pic>
        <p:nvPicPr>
          <p:cNvPr id="52" name="Image 2" descr="https://kimi-img.moonshot.cn/pub/slides/slides_tmpl/image/25-08-27-20:04:32-d2nf8k18bjvh7rlj0a5g.png"/>
          <p:cNvPicPr>
            <a:picLocks noChangeAspect="1"/>
          </p:cNvPicPr>
          <p:nvPr/>
        </p:nvPicPr>
        <p:blipFill>
          <a:blip r:embed="rId5"/>
          <a:stretch>
            <a:fillRect/>
          </a:stretch>
        </p:blipFill>
        <p:spPr>
          <a:xfrm>
            <a:off x="11645900" y="454025"/>
            <a:ext cx="152400" cy="1524000"/>
          </a:xfrm>
          <a:prstGeom prst="rect">
            <a:avLst/>
          </a:prstGeom>
        </p:spPr>
      </p:pic>
      <p:sp>
        <p:nvSpPr>
          <p:cNvPr id="53" name="Text 48"/>
          <p:cNvSpPr/>
          <p:nvPr/>
        </p:nvSpPr>
        <p:spPr>
          <a:xfrm>
            <a:off x="1010920" y="1225550"/>
            <a:ext cx="3543935" cy="683617"/>
          </a:xfrm>
          <a:prstGeom prst="rect">
            <a:avLst/>
          </a:prstGeom>
          <a:noFill/>
          <a:ln/>
        </p:spPr>
        <p:txBody>
          <a:bodyPr wrap="square" lIns="91440" tIns="45720" rIns="91440" bIns="45720" rtlCol="0" anchor="t">
            <a:spAutoFit/>
          </a:bodyPr>
          <a:lstStyle/>
          <a:p>
            <a:pPr>
              <a:lnSpc>
                <a:spcPct val="100000"/>
              </a:lnSpc>
            </a:pPr>
            <a:r>
              <a:rPr lang="en-US" sz="4400" b="1" dirty="0">
                <a:solidFill>
                  <a:srgbClr val="6D7ECC"/>
                </a:solidFill>
                <a:latin typeface="MiSans" pitchFamily="34" charset="0"/>
                <a:ea typeface="MiSans" pitchFamily="34" charset="-122"/>
                <a:cs typeface="MiSans" pitchFamily="34" charset="-120"/>
              </a:rPr>
              <a:t>Contents</a:t>
            </a:r>
            <a:endParaRPr lang="en-US" sz="1600" dirty="0"/>
          </a:p>
        </p:txBody>
      </p:sp>
      <p:sp>
        <p:nvSpPr>
          <p:cNvPr id="54" name="Text 49"/>
          <p:cNvSpPr/>
          <p:nvPr/>
        </p:nvSpPr>
        <p:spPr>
          <a:xfrm>
            <a:off x="2326562" y="4274895"/>
            <a:ext cx="1041400" cy="736600"/>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ECC"/>
                </a:solidFill>
                <a:latin typeface="MiSans" pitchFamily="34" charset="0"/>
                <a:ea typeface="MiSans" pitchFamily="34" charset="-122"/>
                <a:cs typeface="MiSans" pitchFamily="34" charset="-120"/>
              </a:rPr>
              <a:t>01.</a:t>
            </a:r>
            <a:endParaRPr lang="en-US" sz="1600" dirty="0"/>
          </a:p>
        </p:txBody>
      </p:sp>
      <p:sp>
        <p:nvSpPr>
          <p:cNvPr id="55" name="Text 50"/>
          <p:cNvSpPr/>
          <p:nvPr/>
        </p:nvSpPr>
        <p:spPr>
          <a:xfrm>
            <a:off x="532130" y="5266055"/>
            <a:ext cx="3414395" cy="774700"/>
          </a:xfrm>
          <a:prstGeom prst="rect">
            <a:avLst/>
          </a:prstGeom>
          <a:noFill/>
          <a:ln/>
        </p:spPr>
        <p:txBody>
          <a:bodyPr wrap="square" lIns="91440" tIns="45720" rIns="91440" bIns="45720" rtlCol="0" anchor="ctr">
            <a:spAutoFit/>
          </a:bodyPr>
          <a:lstStyle/>
          <a:p>
            <a:pPr algn="ctr">
              <a:lnSpc>
                <a:spcPct val="100000"/>
              </a:lnSpc>
            </a:pPr>
            <a:r>
              <a:rPr lang="en-US" sz="2400" dirty="0">
                <a:solidFill>
                  <a:srgbClr val="6D7AAF"/>
                </a:solidFill>
                <a:latin typeface="MiSans" pitchFamily="34" charset="0"/>
                <a:ea typeface="MiSans" pitchFamily="34" charset="-122"/>
                <a:cs typeface="MiSans" pitchFamily="34" charset="-120"/>
              </a:rPr>
              <a:t>Machine Learning Basics</a:t>
            </a:r>
            <a:endParaRPr lang="en-US" sz="1600" dirty="0"/>
          </a:p>
        </p:txBody>
      </p:sp>
      <p:sp>
        <p:nvSpPr>
          <p:cNvPr id="56" name="Text 51"/>
          <p:cNvSpPr/>
          <p:nvPr/>
        </p:nvSpPr>
        <p:spPr>
          <a:xfrm>
            <a:off x="4785342" y="2272206"/>
            <a:ext cx="1310658" cy="736600"/>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ECC"/>
                </a:solidFill>
                <a:latin typeface="MiSans" pitchFamily="34" charset="0"/>
                <a:ea typeface="MiSans" pitchFamily="34" charset="-122"/>
                <a:cs typeface="MiSans" pitchFamily="34" charset="-120"/>
              </a:rPr>
              <a:t>02.</a:t>
            </a:r>
            <a:endParaRPr lang="en-US" sz="1600" dirty="0"/>
          </a:p>
        </p:txBody>
      </p:sp>
      <p:sp>
        <p:nvSpPr>
          <p:cNvPr id="57" name="Text 52"/>
          <p:cNvSpPr/>
          <p:nvPr/>
        </p:nvSpPr>
        <p:spPr>
          <a:xfrm>
            <a:off x="2221230" y="3165158"/>
            <a:ext cx="3605530" cy="368300"/>
          </a:xfrm>
          <a:prstGeom prst="rect">
            <a:avLst/>
          </a:prstGeom>
          <a:noFill/>
          <a:ln/>
        </p:spPr>
        <p:txBody>
          <a:bodyPr wrap="square" lIns="91440" tIns="45720" rIns="91440" bIns="45720" rtlCol="0" anchor="ctr">
            <a:spAutoFit/>
          </a:bodyPr>
          <a:lstStyle/>
          <a:p>
            <a:pPr algn="r">
              <a:lnSpc>
                <a:spcPct val="100000"/>
              </a:lnSpc>
            </a:pPr>
            <a:r>
              <a:rPr lang="en-US" sz="2400" dirty="0">
                <a:solidFill>
                  <a:srgbClr val="6D7AAF"/>
                </a:solidFill>
                <a:latin typeface="MiSans" pitchFamily="34" charset="0"/>
                <a:ea typeface="MiSans" pitchFamily="34" charset="-122"/>
                <a:cs typeface="MiSans" pitchFamily="34" charset="-120"/>
              </a:rPr>
              <a:t>Neural Networks</a:t>
            </a:r>
            <a:endParaRPr lang="en-US" sz="1600" dirty="0"/>
          </a:p>
        </p:txBody>
      </p:sp>
      <p:sp>
        <p:nvSpPr>
          <p:cNvPr id="58" name="Text 53"/>
          <p:cNvSpPr/>
          <p:nvPr/>
        </p:nvSpPr>
        <p:spPr>
          <a:xfrm>
            <a:off x="6435725" y="2271395"/>
            <a:ext cx="1479550" cy="736600"/>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ECC"/>
                </a:solidFill>
                <a:latin typeface="MiSans" pitchFamily="34" charset="0"/>
                <a:ea typeface="MiSans" pitchFamily="34" charset="-122"/>
                <a:cs typeface="MiSans" pitchFamily="34" charset="-120"/>
              </a:rPr>
              <a:t>03.</a:t>
            </a:r>
            <a:endParaRPr lang="en-US" sz="1600" dirty="0"/>
          </a:p>
        </p:txBody>
      </p:sp>
      <p:sp>
        <p:nvSpPr>
          <p:cNvPr id="59" name="Text 54"/>
          <p:cNvSpPr/>
          <p:nvPr/>
        </p:nvSpPr>
        <p:spPr>
          <a:xfrm>
            <a:off x="6415405" y="3167698"/>
            <a:ext cx="3896360" cy="368300"/>
          </a:xfrm>
          <a:prstGeom prst="rect">
            <a:avLst/>
          </a:prstGeom>
          <a:noFill/>
          <a:ln/>
        </p:spPr>
        <p:txBody>
          <a:bodyPr wrap="square" lIns="91440" tIns="45720" rIns="91440" bIns="45720" rtlCol="0" anchor="ctr">
            <a:spAutoFit/>
          </a:bodyPr>
          <a:lstStyle/>
          <a:p>
            <a:pPr>
              <a:lnSpc>
                <a:spcPct val="100000"/>
              </a:lnSpc>
            </a:pPr>
            <a:r>
              <a:rPr lang="en-US" sz="2400" dirty="0">
                <a:solidFill>
                  <a:srgbClr val="6D7AAF"/>
                </a:solidFill>
                <a:latin typeface="MiSans" pitchFamily="34" charset="0"/>
                <a:ea typeface="MiSans" pitchFamily="34" charset="-122"/>
                <a:cs typeface="MiSans" pitchFamily="34" charset="-120"/>
              </a:rPr>
              <a:t>Language Models</a:t>
            </a:r>
            <a:endParaRPr lang="en-US" sz="1600" dirty="0"/>
          </a:p>
        </p:txBody>
      </p:sp>
      <p:sp>
        <p:nvSpPr>
          <p:cNvPr id="60" name="Text 55"/>
          <p:cNvSpPr/>
          <p:nvPr/>
        </p:nvSpPr>
        <p:spPr>
          <a:xfrm>
            <a:off x="8870950" y="4274820"/>
            <a:ext cx="1915160" cy="736600"/>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ECC"/>
                </a:solidFill>
                <a:latin typeface="MiSans" pitchFamily="34" charset="0"/>
                <a:ea typeface="MiSans" pitchFamily="34" charset="-122"/>
                <a:cs typeface="MiSans" pitchFamily="34" charset="-120"/>
              </a:rPr>
              <a:t>04.</a:t>
            </a:r>
            <a:endParaRPr lang="en-US" sz="1600" dirty="0"/>
          </a:p>
        </p:txBody>
      </p:sp>
      <p:sp>
        <p:nvSpPr>
          <p:cNvPr id="61" name="Text 56"/>
          <p:cNvSpPr/>
          <p:nvPr/>
        </p:nvSpPr>
        <p:spPr>
          <a:xfrm>
            <a:off x="8377555" y="5266055"/>
            <a:ext cx="3625850" cy="368300"/>
          </a:xfrm>
          <a:prstGeom prst="rect">
            <a:avLst/>
          </a:prstGeom>
          <a:noFill/>
          <a:ln/>
        </p:spPr>
        <p:txBody>
          <a:bodyPr wrap="square" lIns="91440" tIns="45720" rIns="91440" bIns="45720" rtlCol="0" anchor="ctr">
            <a:spAutoFit/>
          </a:bodyPr>
          <a:lstStyle/>
          <a:p>
            <a:pPr>
              <a:lnSpc>
                <a:spcPct val="100000"/>
              </a:lnSpc>
            </a:pPr>
            <a:r>
              <a:rPr lang="en-US" sz="2400" dirty="0">
                <a:solidFill>
                  <a:srgbClr val="6D7AAF"/>
                </a:solidFill>
                <a:latin typeface="MiSans" pitchFamily="34" charset="0"/>
                <a:ea typeface="MiSans" pitchFamily="34" charset="-122"/>
                <a:cs typeface="MiSans" pitchFamily="34" charset="-120"/>
              </a:rPr>
              <a:t>Critical Practice</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861792"/>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01</a:t>
            </a:r>
            <a:endParaRPr lang="en-US" sz="1600" dirty="0"/>
          </a:p>
        </p:txBody>
      </p:sp>
      <p:sp>
        <p:nvSpPr>
          <p:cNvPr id="4" name="Text 1"/>
          <p:cNvSpPr/>
          <p:nvPr/>
        </p:nvSpPr>
        <p:spPr>
          <a:xfrm>
            <a:off x="797560" y="1932305"/>
            <a:ext cx="10755630" cy="613767"/>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Machine Learning Basics</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C7D5FC"/>
        </a:solidFill>
        <a:effectLst/>
      </p:bgPr>
    </p:bg>
    <p:spTree>
      <p:nvGrpSpPr>
        <p:cNvPr id="1" name=""/>
        <p:cNvGrpSpPr/>
        <p:nvPr/>
      </p:nvGrpSpPr>
      <p:grpSpPr>
        <a:xfrm>
          <a:off x="0" y="0"/>
          <a:ext cx="0" cy="0"/>
          <a:chOff x="0" y="0"/>
          <a:chExt cx="0" cy="0"/>
        </a:xfrm>
      </p:grpSpPr>
      <p:pic>
        <p:nvPicPr>
          <p:cNvPr id="2" name="Image 0" descr="https://kimi-img.moonshot.cn/pub/slides/slides_tmpl/image/25-08-27-20:04:45-d2nf8n98bjvh7rlj0aqg.jpeg"/>
          <p:cNvPicPr>
            <a:picLocks noChangeAspect="1"/>
          </p:cNvPicPr>
          <p:nvPr/>
        </p:nvPicPr>
        <p:blipFill>
          <a:blip r:embed="rId3"/>
          <a:stretch>
            <a:fillRect/>
          </a:stretch>
        </p:blipFill>
        <p:spPr>
          <a:xfrm>
            <a:off x="8677969" y="0"/>
            <a:ext cx="3690359" cy="6858000"/>
          </a:xfrm>
          <a:prstGeom prst="rect">
            <a:avLst/>
          </a:prstGeom>
        </p:spPr>
      </p:pic>
      <p:sp>
        <p:nvSpPr>
          <p:cNvPr id="3" name="Shape 0"/>
          <p:cNvSpPr/>
          <p:nvPr/>
        </p:nvSpPr>
        <p:spPr>
          <a:xfrm>
            <a:off x="1059579" y="605009"/>
            <a:ext cx="133350" cy="137160"/>
          </a:xfrm>
          <a:prstGeom prst="ellipse">
            <a:avLst/>
          </a:prstGeom>
          <a:solidFill>
            <a:srgbClr val="FFFFFF"/>
          </a:solidFill>
          <a:ln/>
        </p:spPr>
      </p:sp>
      <p:sp>
        <p:nvSpPr>
          <p:cNvPr id="4" name="Text 1"/>
          <p:cNvSpPr/>
          <p:nvPr/>
        </p:nvSpPr>
        <p:spPr>
          <a:xfrm>
            <a:off x="1059579" y="6050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259604" y="605009"/>
            <a:ext cx="133350" cy="137160"/>
          </a:xfrm>
          <a:prstGeom prst="ellipse">
            <a:avLst/>
          </a:prstGeom>
          <a:solidFill>
            <a:srgbClr val="FFFFFF"/>
          </a:solidFill>
          <a:ln/>
        </p:spPr>
      </p:sp>
      <p:sp>
        <p:nvSpPr>
          <p:cNvPr id="6" name="Text 3"/>
          <p:cNvSpPr/>
          <p:nvPr/>
        </p:nvSpPr>
        <p:spPr>
          <a:xfrm>
            <a:off x="1259604" y="6050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459629" y="605009"/>
            <a:ext cx="133350" cy="137160"/>
          </a:xfrm>
          <a:prstGeom prst="ellipse">
            <a:avLst/>
          </a:prstGeom>
          <a:solidFill>
            <a:srgbClr val="FFFFFF"/>
          </a:solidFill>
          <a:ln/>
        </p:spPr>
      </p:sp>
      <p:sp>
        <p:nvSpPr>
          <p:cNvPr id="8" name="Text 5"/>
          <p:cNvSpPr/>
          <p:nvPr/>
        </p:nvSpPr>
        <p:spPr>
          <a:xfrm>
            <a:off x="1459629" y="6050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659654" y="605009"/>
            <a:ext cx="133350" cy="137160"/>
          </a:xfrm>
          <a:prstGeom prst="ellipse">
            <a:avLst/>
          </a:prstGeom>
          <a:solidFill>
            <a:srgbClr val="FFFFFF"/>
          </a:solidFill>
          <a:ln/>
        </p:spPr>
      </p:sp>
      <p:sp>
        <p:nvSpPr>
          <p:cNvPr id="10" name="Text 7"/>
          <p:cNvSpPr/>
          <p:nvPr/>
        </p:nvSpPr>
        <p:spPr>
          <a:xfrm>
            <a:off x="1659654" y="6050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856216" y="1345533"/>
            <a:ext cx="133350" cy="137160"/>
          </a:xfrm>
          <a:prstGeom prst="ellipse">
            <a:avLst/>
          </a:prstGeom>
          <a:solidFill>
            <a:srgbClr val="FFFFFF"/>
          </a:solidFill>
          <a:ln/>
        </p:spPr>
      </p:sp>
      <p:sp>
        <p:nvSpPr>
          <p:cNvPr id="12" name="Text 9"/>
          <p:cNvSpPr/>
          <p:nvPr/>
        </p:nvSpPr>
        <p:spPr>
          <a:xfrm>
            <a:off x="856216" y="134553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856216" y="1145507"/>
            <a:ext cx="133350" cy="137160"/>
          </a:xfrm>
          <a:prstGeom prst="ellipse">
            <a:avLst/>
          </a:prstGeom>
          <a:solidFill>
            <a:srgbClr val="FFFFFF"/>
          </a:solidFill>
          <a:ln/>
        </p:spPr>
      </p:sp>
      <p:sp>
        <p:nvSpPr>
          <p:cNvPr id="14" name="Text 11"/>
          <p:cNvSpPr/>
          <p:nvPr/>
        </p:nvSpPr>
        <p:spPr>
          <a:xfrm>
            <a:off x="856216" y="114550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856216" y="945482"/>
            <a:ext cx="133350" cy="137160"/>
          </a:xfrm>
          <a:prstGeom prst="ellipse">
            <a:avLst/>
          </a:prstGeom>
          <a:solidFill>
            <a:srgbClr val="FFFFFF"/>
          </a:solidFill>
          <a:ln/>
        </p:spPr>
      </p:sp>
      <p:sp>
        <p:nvSpPr>
          <p:cNvPr id="16" name="Text 13"/>
          <p:cNvSpPr/>
          <p:nvPr/>
        </p:nvSpPr>
        <p:spPr>
          <a:xfrm>
            <a:off x="856216" y="94548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856217" y="745458"/>
            <a:ext cx="133350" cy="137160"/>
          </a:xfrm>
          <a:prstGeom prst="ellipse">
            <a:avLst/>
          </a:prstGeom>
          <a:solidFill>
            <a:srgbClr val="FFFFFF"/>
          </a:solidFill>
          <a:ln/>
        </p:spPr>
      </p:sp>
      <p:sp>
        <p:nvSpPr>
          <p:cNvPr id="18" name="Text 15"/>
          <p:cNvSpPr/>
          <p:nvPr/>
        </p:nvSpPr>
        <p:spPr>
          <a:xfrm>
            <a:off x="856217" y="74545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p:cNvSpPr/>
          <p:nvPr/>
        </p:nvSpPr>
        <p:spPr>
          <a:xfrm>
            <a:off x="1108075" y="826770"/>
            <a:ext cx="6337935" cy="1462405"/>
          </a:xfrm>
          <a:prstGeom prst="rect">
            <a:avLst/>
          </a:prstGeom>
          <a:noFill/>
          <a:ln/>
        </p:spPr>
        <p:txBody>
          <a:bodyPr wrap="square" lIns="91440" tIns="45720" rIns="91440" bIns="45720" rtlCol="0" anchor="t"/>
          <a:lstStyle/>
          <a:p>
            <a:pPr algn="just">
              <a:lnSpc>
                <a:spcPct val="100000"/>
              </a:lnSpc>
            </a:pPr>
            <a:r>
              <a:rPr lang="en-US" sz="2800" dirty="0">
                <a:solidFill>
                  <a:srgbClr val="606C9A"/>
                </a:solidFill>
                <a:latin typeface="MiSans" pitchFamily="34" charset="0"/>
                <a:ea typeface="MiSans" pitchFamily="34" charset="-122"/>
                <a:cs typeface="MiSans" pitchFamily="34" charset="-120"/>
              </a:rPr>
              <a:t>Learning from Examples, Not Rules</a:t>
            </a:r>
            <a:endParaRPr lang="en-US" sz="1600" dirty="0"/>
          </a:p>
        </p:txBody>
      </p:sp>
      <p:sp>
        <p:nvSpPr>
          <p:cNvPr id="20" name="Shape 17"/>
          <p:cNvSpPr/>
          <p:nvPr/>
        </p:nvSpPr>
        <p:spPr>
          <a:xfrm>
            <a:off x="960070" y="1921539"/>
            <a:ext cx="228803" cy="212992"/>
          </a:xfrm>
          <a:prstGeom prst="ellipse">
            <a:avLst/>
          </a:prstGeom>
          <a:solidFill>
            <a:srgbClr val="000000">
              <a:alpha val="0"/>
            </a:srgbClr>
          </a:solidFill>
          <a:ln w="41275">
            <a:solidFill>
              <a:srgbClr val="FFFFFF"/>
            </a:solidFill>
            <a:prstDash val="solid"/>
          </a:ln>
        </p:spPr>
      </p:sp>
      <p:sp>
        <p:nvSpPr>
          <p:cNvPr id="21" name="Text 18"/>
          <p:cNvSpPr/>
          <p:nvPr/>
        </p:nvSpPr>
        <p:spPr>
          <a:xfrm>
            <a:off x="960070" y="1921539"/>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1036469" y="1962077"/>
            <a:ext cx="137562" cy="131914"/>
          </a:xfrm>
          <a:prstGeom prst="ellipse">
            <a:avLst/>
          </a:prstGeom>
          <a:solidFill>
            <a:srgbClr val="C1CEF6"/>
          </a:solidFill>
          <a:ln/>
        </p:spPr>
      </p:sp>
      <p:sp>
        <p:nvSpPr>
          <p:cNvPr id="23" name="Text 20"/>
          <p:cNvSpPr/>
          <p:nvPr/>
        </p:nvSpPr>
        <p:spPr>
          <a:xfrm>
            <a:off x="1036469" y="1962077"/>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678815" y="3482340"/>
            <a:ext cx="8752205" cy="1718945"/>
          </a:xfrm>
          <a:prstGeom prst="roundRect">
            <a:avLst>
              <a:gd name="adj" fmla="val 16667"/>
            </a:avLst>
          </a:prstGeom>
          <a:solidFill>
            <a:srgbClr val="F9F1DC"/>
          </a:solidFill>
          <a:ln/>
          <a:effectLst>
            <a:outerShdw blurRad="647378" dist="50800" dir="2700000" algn="bl" rotWithShape="0">
              <a:srgbClr val="6D7ECC">
                <a:alpha val="45882"/>
              </a:srgbClr>
            </a:outerShdw>
          </a:effectLst>
        </p:spPr>
      </p:sp>
      <p:sp>
        <p:nvSpPr>
          <p:cNvPr id="25" name="Text 22"/>
          <p:cNvSpPr/>
          <p:nvPr/>
        </p:nvSpPr>
        <p:spPr>
          <a:xfrm>
            <a:off x="678815" y="3482340"/>
            <a:ext cx="8752205" cy="1718945"/>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a:off x="938747" y="3724315"/>
            <a:ext cx="228803" cy="212992"/>
          </a:xfrm>
          <a:prstGeom prst="ellipse">
            <a:avLst/>
          </a:prstGeom>
          <a:solidFill>
            <a:srgbClr val="000000">
              <a:alpha val="0"/>
            </a:srgbClr>
          </a:solidFill>
          <a:ln w="41275">
            <a:solidFill>
              <a:srgbClr val="FFFFFF"/>
            </a:solidFill>
            <a:prstDash val="solid"/>
          </a:ln>
        </p:spPr>
      </p:sp>
      <p:sp>
        <p:nvSpPr>
          <p:cNvPr id="27" name="Text 24"/>
          <p:cNvSpPr/>
          <p:nvPr/>
        </p:nvSpPr>
        <p:spPr>
          <a:xfrm>
            <a:off x="938747" y="3724315"/>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5"/>
          <p:cNvSpPr/>
          <p:nvPr/>
        </p:nvSpPr>
        <p:spPr>
          <a:xfrm>
            <a:off x="1015146" y="3764853"/>
            <a:ext cx="137562" cy="131914"/>
          </a:xfrm>
          <a:prstGeom prst="ellipse">
            <a:avLst/>
          </a:prstGeom>
          <a:solidFill>
            <a:srgbClr val="C1CEF6"/>
          </a:solidFill>
          <a:ln/>
        </p:spPr>
      </p:sp>
      <p:sp>
        <p:nvSpPr>
          <p:cNvPr id="29" name="Text 26"/>
          <p:cNvSpPr/>
          <p:nvPr/>
        </p:nvSpPr>
        <p:spPr>
          <a:xfrm>
            <a:off x="1015146" y="3764853"/>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7"/>
          <p:cNvSpPr/>
          <p:nvPr/>
        </p:nvSpPr>
        <p:spPr>
          <a:xfrm>
            <a:off x="920117" y="5382943"/>
            <a:ext cx="228803" cy="212992"/>
          </a:xfrm>
          <a:prstGeom prst="ellipse">
            <a:avLst/>
          </a:prstGeom>
          <a:solidFill>
            <a:srgbClr val="000000">
              <a:alpha val="0"/>
            </a:srgbClr>
          </a:solidFill>
          <a:ln w="41275">
            <a:solidFill>
              <a:srgbClr val="FFFFFF"/>
            </a:solidFill>
            <a:prstDash val="solid"/>
          </a:ln>
        </p:spPr>
      </p:sp>
      <p:sp>
        <p:nvSpPr>
          <p:cNvPr id="31" name="Text 28"/>
          <p:cNvSpPr/>
          <p:nvPr/>
        </p:nvSpPr>
        <p:spPr>
          <a:xfrm>
            <a:off x="920117" y="5382943"/>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9"/>
          <p:cNvSpPr/>
          <p:nvPr/>
        </p:nvSpPr>
        <p:spPr>
          <a:xfrm>
            <a:off x="996516" y="5423481"/>
            <a:ext cx="137562" cy="131914"/>
          </a:xfrm>
          <a:prstGeom prst="ellipse">
            <a:avLst/>
          </a:prstGeom>
          <a:solidFill>
            <a:srgbClr val="C1CEF6"/>
          </a:solidFill>
          <a:ln/>
        </p:spPr>
      </p:sp>
      <p:sp>
        <p:nvSpPr>
          <p:cNvPr id="33" name="Text 30"/>
          <p:cNvSpPr/>
          <p:nvPr/>
        </p:nvSpPr>
        <p:spPr>
          <a:xfrm>
            <a:off x="996516" y="5423481"/>
            <a:ext cx="137562"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34" name="Image 1" descr="https://kimi-img.moonshot.cn/pub/slides/slides_tmpl/image/25-08-27-20:04:45-d2nf8n98bjvh7rlj0arg.jpeg"/>
          <p:cNvPicPr>
            <a:picLocks noChangeAspect="1"/>
          </p:cNvPicPr>
          <p:nvPr/>
        </p:nvPicPr>
        <p:blipFill>
          <a:blip r:embed="rId4"/>
          <a:stretch>
            <a:fillRect/>
          </a:stretch>
        </p:blipFill>
        <p:spPr>
          <a:xfrm>
            <a:off x="7800980" y="301521"/>
            <a:ext cx="1353928" cy="2102570"/>
          </a:xfrm>
          <a:prstGeom prst="rect">
            <a:avLst/>
          </a:prstGeom>
        </p:spPr>
      </p:pic>
      <p:sp>
        <p:nvSpPr>
          <p:cNvPr id="35" name="Text 31"/>
          <p:cNvSpPr/>
          <p:nvPr/>
        </p:nvSpPr>
        <p:spPr>
          <a:xfrm>
            <a:off x="1259604" y="1843553"/>
            <a:ext cx="6122428"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Machine Learning Definition</a:t>
            </a:r>
            <a:endParaRPr lang="en-US" sz="1600" dirty="0"/>
          </a:p>
        </p:txBody>
      </p:sp>
      <p:sp>
        <p:nvSpPr>
          <p:cNvPr id="36" name="Text 32"/>
          <p:cNvSpPr/>
          <p:nvPr/>
        </p:nvSpPr>
        <p:spPr>
          <a:xfrm>
            <a:off x="1074471" y="2403523"/>
            <a:ext cx="7418366" cy="76517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Machine Learning is a subset of AI where computers learn from data examples rather than following hand-coded rules. This approach allows systems to adapt and improve over time, making predictions based on patterns they identify.</a:t>
            </a:r>
            <a:endParaRPr lang="en-US" sz="1600" dirty="0"/>
          </a:p>
        </p:txBody>
      </p:sp>
      <p:sp>
        <p:nvSpPr>
          <p:cNvPr id="37" name="Text 33"/>
          <p:cNvSpPr/>
          <p:nvPr/>
        </p:nvSpPr>
        <p:spPr>
          <a:xfrm>
            <a:off x="1280416" y="3667751"/>
            <a:ext cx="7871257"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Core Concept</a:t>
            </a:r>
            <a:endParaRPr lang="en-US" sz="1600" dirty="0"/>
          </a:p>
        </p:txBody>
      </p:sp>
      <p:sp>
        <p:nvSpPr>
          <p:cNvPr id="38" name="Text 34"/>
          <p:cNvSpPr/>
          <p:nvPr/>
        </p:nvSpPr>
        <p:spPr>
          <a:xfrm>
            <a:off x="1136772" y="4107808"/>
            <a:ext cx="8018136" cy="76517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The fundamental idea is simple: Data leads to pattern recognition, which in turn enables predictions. Whether it's images, text, or numbers, ML models study examples to find relationships and apply them to new, unseen data.</a:t>
            </a:r>
            <a:endParaRPr lang="en-US" sz="1600" dirty="0"/>
          </a:p>
        </p:txBody>
      </p:sp>
      <p:sp>
        <p:nvSpPr>
          <p:cNvPr id="39" name="Text 35"/>
          <p:cNvSpPr/>
          <p:nvPr/>
        </p:nvSpPr>
        <p:spPr>
          <a:xfrm>
            <a:off x="1219651" y="5304957"/>
            <a:ext cx="7273186"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Real-World Application</a:t>
            </a:r>
            <a:endParaRPr lang="en-US" sz="1600" dirty="0"/>
          </a:p>
        </p:txBody>
      </p:sp>
      <p:sp>
        <p:nvSpPr>
          <p:cNvPr id="40" name="Text 36"/>
          <p:cNvSpPr/>
          <p:nvPr/>
        </p:nvSpPr>
        <p:spPr>
          <a:xfrm>
            <a:off x="1059579" y="5776606"/>
            <a:ext cx="7433258" cy="76517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Email filters use ML to learn what constitutes spam by analyzing countless emails. Similarly, recommendation systems learn user preferences from past behavior to suggest movies, music, or products, all without explicit programming.</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gradFill flip="none" rotWithShape="0">
          <a:gsLst>
            <a:gs pos="0">
              <a:srgbClr val="D8E1FD"/>
            </a:gs>
            <a:gs pos="0">
              <a:srgbClr val="C7D5FC"/>
            </a:gs>
            <a:gs pos="0">
              <a:srgbClr val="FFF2C6"/>
            </a:gs>
            <a:gs pos="0">
              <a:srgbClr val="F2ECD9"/>
            </a:gs>
            <a:gs pos="49000">
              <a:srgbClr val="D8E1FD"/>
            </a:gs>
            <a:gs pos="100000">
              <a:srgbClr val="D8E1FD"/>
            </a:gs>
          </a:gsLst>
          <a:lin ang="27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42-d2nf8mh8bjvh7rlj0am0.png"/>
          <p:cNvPicPr>
            <a:picLocks noChangeAspect="1"/>
          </p:cNvPicPr>
          <p:nvPr/>
        </p:nvPicPr>
        <p:blipFill>
          <a:blip r:embed="rId3"/>
          <a:stretch>
            <a:fillRect/>
          </a:stretch>
        </p:blipFill>
        <p:spPr>
          <a:xfrm>
            <a:off x="4998335" y="222978"/>
            <a:ext cx="7217149" cy="6858000"/>
          </a:xfrm>
          <a:prstGeom prst="rect">
            <a:avLst/>
          </a:prstGeom>
        </p:spPr>
      </p:pic>
      <p:sp>
        <p:nvSpPr>
          <p:cNvPr id="3" name="Shape 0"/>
          <p:cNvSpPr/>
          <p:nvPr/>
        </p:nvSpPr>
        <p:spPr>
          <a:xfrm>
            <a:off x="1067840" y="732176"/>
            <a:ext cx="133350" cy="137160"/>
          </a:xfrm>
          <a:prstGeom prst="ellipse">
            <a:avLst/>
          </a:prstGeom>
          <a:solidFill>
            <a:srgbClr val="FFFFFF"/>
          </a:solidFill>
          <a:ln/>
        </p:spPr>
      </p:sp>
      <p:sp>
        <p:nvSpPr>
          <p:cNvPr id="4" name="Text 1"/>
          <p:cNvSpPr/>
          <p:nvPr/>
        </p:nvSpPr>
        <p:spPr>
          <a:xfrm>
            <a:off x="1067840" y="73217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267865" y="732176"/>
            <a:ext cx="133350" cy="137160"/>
          </a:xfrm>
          <a:prstGeom prst="ellipse">
            <a:avLst/>
          </a:prstGeom>
          <a:solidFill>
            <a:srgbClr val="FFFFFF"/>
          </a:solidFill>
          <a:ln/>
        </p:spPr>
      </p:sp>
      <p:sp>
        <p:nvSpPr>
          <p:cNvPr id="6" name="Text 3"/>
          <p:cNvSpPr/>
          <p:nvPr/>
        </p:nvSpPr>
        <p:spPr>
          <a:xfrm>
            <a:off x="1267865" y="73217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467890" y="732176"/>
            <a:ext cx="133350" cy="137160"/>
          </a:xfrm>
          <a:prstGeom prst="ellipse">
            <a:avLst/>
          </a:prstGeom>
          <a:solidFill>
            <a:srgbClr val="FFFFFF"/>
          </a:solidFill>
          <a:ln/>
        </p:spPr>
      </p:sp>
      <p:sp>
        <p:nvSpPr>
          <p:cNvPr id="8" name="Text 5"/>
          <p:cNvSpPr/>
          <p:nvPr/>
        </p:nvSpPr>
        <p:spPr>
          <a:xfrm>
            <a:off x="1467890" y="73217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667915" y="732176"/>
            <a:ext cx="133350" cy="137160"/>
          </a:xfrm>
          <a:prstGeom prst="ellipse">
            <a:avLst/>
          </a:prstGeom>
          <a:solidFill>
            <a:srgbClr val="FFFFFF"/>
          </a:solidFill>
          <a:ln/>
        </p:spPr>
      </p:sp>
      <p:sp>
        <p:nvSpPr>
          <p:cNvPr id="10" name="Text 7"/>
          <p:cNvSpPr/>
          <p:nvPr/>
        </p:nvSpPr>
        <p:spPr>
          <a:xfrm>
            <a:off x="1667915" y="73217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864477" y="1472700"/>
            <a:ext cx="133350" cy="137160"/>
          </a:xfrm>
          <a:prstGeom prst="ellipse">
            <a:avLst/>
          </a:prstGeom>
          <a:solidFill>
            <a:srgbClr val="FFFFFF"/>
          </a:solidFill>
          <a:ln/>
        </p:spPr>
      </p:sp>
      <p:sp>
        <p:nvSpPr>
          <p:cNvPr id="12" name="Text 9"/>
          <p:cNvSpPr/>
          <p:nvPr/>
        </p:nvSpPr>
        <p:spPr>
          <a:xfrm>
            <a:off x="864477" y="147270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864477" y="1272674"/>
            <a:ext cx="133350" cy="137160"/>
          </a:xfrm>
          <a:prstGeom prst="ellipse">
            <a:avLst/>
          </a:prstGeom>
          <a:solidFill>
            <a:srgbClr val="FFFFFF"/>
          </a:solidFill>
          <a:ln/>
        </p:spPr>
      </p:sp>
      <p:sp>
        <p:nvSpPr>
          <p:cNvPr id="14" name="Text 11"/>
          <p:cNvSpPr/>
          <p:nvPr/>
        </p:nvSpPr>
        <p:spPr>
          <a:xfrm>
            <a:off x="864477" y="127267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864477" y="1072649"/>
            <a:ext cx="133350" cy="137160"/>
          </a:xfrm>
          <a:prstGeom prst="ellipse">
            <a:avLst/>
          </a:prstGeom>
          <a:solidFill>
            <a:srgbClr val="FFFFFF"/>
          </a:solidFill>
          <a:ln/>
        </p:spPr>
      </p:sp>
      <p:sp>
        <p:nvSpPr>
          <p:cNvPr id="16" name="Text 13"/>
          <p:cNvSpPr/>
          <p:nvPr/>
        </p:nvSpPr>
        <p:spPr>
          <a:xfrm>
            <a:off x="864477" y="107264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864477" y="872625"/>
            <a:ext cx="133350" cy="137160"/>
          </a:xfrm>
          <a:prstGeom prst="ellipse">
            <a:avLst/>
          </a:prstGeom>
          <a:solidFill>
            <a:srgbClr val="FFFFFF"/>
          </a:solidFill>
          <a:ln/>
        </p:spPr>
      </p:sp>
      <p:sp>
        <p:nvSpPr>
          <p:cNvPr id="18" name="Text 15"/>
          <p:cNvSpPr/>
          <p:nvPr/>
        </p:nvSpPr>
        <p:spPr>
          <a:xfrm>
            <a:off x="864477" y="87262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p:cNvSpPr/>
          <p:nvPr/>
        </p:nvSpPr>
        <p:spPr>
          <a:xfrm>
            <a:off x="1153160" y="932180"/>
            <a:ext cx="8193405" cy="1645920"/>
          </a:xfrm>
          <a:prstGeom prst="rect">
            <a:avLst/>
          </a:prstGeom>
          <a:noFill/>
          <a:ln/>
        </p:spPr>
        <p:txBody>
          <a:bodyPr wrap="square" lIns="91440" tIns="45720" rIns="91440" bIns="45720" rtlCol="0" anchor="t"/>
          <a:lstStyle/>
          <a:p>
            <a:pPr algn="just">
              <a:lnSpc>
                <a:spcPct val="100000"/>
              </a:lnSpc>
            </a:pPr>
            <a:r>
              <a:rPr lang="en-US" sz="2800" dirty="0">
                <a:solidFill>
                  <a:srgbClr val="606C9A"/>
                </a:solidFill>
                <a:latin typeface="MiSans" pitchFamily="34" charset="0"/>
                <a:ea typeface="MiSans" pitchFamily="34" charset="-122"/>
                <a:cs typeface="MiSans" pitchFamily="34" charset="-120"/>
              </a:rPr>
              <a:t>Data Pipeline Fuels Predictions</a:t>
            </a:r>
            <a:endParaRPr lang="en-US" sz="1600" dirty="0"/>
          </a:p>
        </p:txBody>
      </p:sp>
      <p:sp>
        <p:nvSpPr>
          <p:cNvPr id="20" name="Shape 17"/>
          <p:cNvSpPr/>
          <p:nvPr/>
        </p:nvSpPr>
        <p:spPr>
          <a:xfrm>
            <a:off x="962750" y="2531093"/>
            <a:ext cx="273761" cy="268403"/>
          </a:xfrm>
          <a:prstGeom prst="ellipse">
            <a:avLst/>
          </a:prstGeom>
          <a:solidFill>
            <a:srgbClr val="000000">
              <a:alpha val="0"/>
            </a:srgbClr>
          </a:solidFill>
          <a:ln w="41275">
            <a:solidFill>
              <a:srgbClr val="FFFFFF"/>
            </a:solidFill>
            <a:prstDash val="solid"/>
          </a:ln>
        </p:spPr>
      </p:sp>
      <p:sp>
        <p:nvSpPr>
          <p:cNvPr id="21" name="Text 18"/>
          <p:cNvSpPr/>
          <p:nvPr/>
        </p:nvSpPr>
        <p:spPr>
          <a:xfrm>
            <a:off x="962750" y="2531093"/>
            <a:ext cx="273761" cy="268403"/>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1054161" y="2582177"/>
            <a:ext cx="164592" cy="166233"/>
          </a:xfrm>
          <a:prstGeom prst="ellipse">
            <a:avLst/>
          </a:prstGeom>
          <a:solidFill>
            <a:srgbClr val="C1CEF6"/>
          </a:solidFill>
          <a:ln/>
        </p:spPr>
      </p:sp>
      <p:sp>
        <p:nvSpPr>
          <p:cNvPr id="23" name="Text 20"/>
          <p:cNvSpPr/>
          <p:nvPr/>
        </p:nvSpPr>
        <p:spPr>
          <a:xfrm>
            <a:off x="1054161" y="2582177"/>
            <a:ext cx="164592" cy="166233"/>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962750" y="4671585"/>
            <a:ext cx="273761" cy="268403"/>
          </a:xfrm>
          <a:prstGeom prst="ellipse">
            <a:avLst/>
          </a:prstGeom>
          <a:solidFill>
            <a:srgbClr val="000000">
              <a:alpha val="0"/>
            </a:srgbClr>
          </a:solidFill>
          <a:ln w="41275">
            <a:solidFill>
              <a:srgbClr val="FFFFFF"/>
            </a:solidFill>
            <a:prstDash val="solid"/>
          </a:ln>
        </p:spPr>
      </p:sp>
      <p:sp>
        <p:nvSpPr>
          <p:cNvPr id="25" name="Text 22"/>
          <p:cNvSpPr/>
          <p:nvPr/>
        </p:nvSpPr>
        <p:spPr>
          <a:xfrm>
            <a:off x="962750" y="4671585"/>
            <a:ext cx="273761" cy="268403"/>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a:off x="1054161" y="4722669"/>
            <a:ext cx="164592" cy="166233"/>
          </a:xfrm>
          <a:prstGeom prst="ellipse">
            <a:avLst/>
          </a:prstGeom>
          <a:solidFill>
            <a:srgbClr val="C1CEF6"/>
          </a:solidFill>
          <a:ln/>
        </p:spPr>
      </p:sp>
      <p:sp>
        <p:nvSpPr>
          <p:cNvPr id="27" name="Text 24"/>
          <p:cNvSpPr/>
          <p:nvPr/>
        </p:nvSpPr>
        <p:spPr>
          <a:xfrm>
            <a:off x="1054161" y="4722669"/>
            <a:ext cx="164592" cy="166233"/>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1" descr="https://kimi-img.moonshot.cn/pub/slides/slides_tmpl/image/25-08-27-20:04:45-d2nf8n98bjvh7rlj0asg.png"/>
          <p:cNvPicPr>
            <a:picLocks noChangeAspect="1"/>
          </p:cNvPicPr>
          <p:nvPr/>
        </p:nvPicPr>
        <p:blipFill>
          <a:blip r:embed="rId4"/>
          <a:stretch>
            <a:fillRect/>
          </a:stretch>
        </p:blipFill>
        <p:spPr>
          <a:xfrm>
            <a:off x="7429500" y="1165624"/>
            <a:ext cx="4762500" cy="5715000"/>
          </a:xfrm>
          <a:prstGeom prst="rect">
            <a:avLst/>
          </a:prstGeom>
        </p:spPr>
      </p:pic>
      <p:sp>
        <p:nvSpPr>
          <p:cNvPr id="29" name="Text 25"/>
          <p:cNvSpPr/>
          <p:nvPr/>
        </p:nvSpPr>
        <p:spPr>
          <a:xfrm>
            <a:off x="1271270" y="2494915"/>
            <a:ext cx="4587240" cy="306784"/>
          </a:xfrm>
          <a:prstGeom prst="rect">
            <a:avLst/>
          </a:prstGeom>
          <a:noFill/>
          <a:ln/>
        </p:spPr>
        <p:txBody>
          <a:bodyPr wrap="square" lIns="91440" tIns="45720" rIns="91440" bIns="45720" rtlCol="0" anchor="ctr">
            <a:spAutoFit/>
          </a:bodyPr>
          <a:lstStyle/>
          <a:p>
            <a:pPr algn="just">
              <a:lnSpc>
                <a:spcPct val="100000"/>
              </a:lnSpc>
            </a:pPr>
            <a:r>
              <a:rPr lang="en-US" sz="2000" dirty="0">
                <a:solidFill>
                  <a:srgbClr val="606C9A"/>
                </a:solidFill>
                <a:latin typeface="MiSans" pitchFamily="34" charset="0"/>
                <a:ea typeface="MiSans" pitchFamily="34" charset="-122"/>
                <a:cs typeface="MiSans" pitchFamily="34" charset="-120"/>
              </a:rPr>
              <a:t>Data to Prediction</a:t>
            </a:r>
            <a:endParaRPr lang="en-US" sz="1600" dirty="0"/>
          </a:p>
        </p:txBody>
      </p:sp>
      <p:sp>
        <p:nvSpPr>
          <p:cNvPr id="30" name="Text 26"/>
          <p:cNvSpPr/>
          <p:nvPr/>
        </p:nvSpPr>
        <p:spPr>
          <a:xfrm>
            <a:off x="1304290" y="3008630"/>
            <a:ext cx="4837430" cy="1027509"/>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In Machine Learning, data enters the system, where algorithms process it to identify patterns. These patterns are then used to make predictions on new, unseen data, forming a pipeline from raw input to actionable output.</a:t>
            </a:r>
            <a:endParaRPr lang="en-US" sz="1600" dirty="0"/>
          </a:p>
        </p:txBody>
      </p:sp>
      <p:sp>
        <p:nvSpPr>
          <p:cNvPr id="31" name="Text 27"/>
          <p:cNvSpPr/>
          <p:nvPr/>
        </p:nvSpPr>
        <p:spPr>
          <a:xfrm>
            <a:off x="1271270" y="4635500"/>
            <a:ext cx="4587240" cy="306784"/>
          </a:xfrm>
          <a:prstGeom prst="rect">
            <a:avLst/>
          </a:prstGeom>
          <a:noFill/>
          <a:ln/>
        </p:spPr>
        <p:txBody>
          <a:bodyPr wrap="square" lIns="91440" tIns="45720" rIns="91440" bIns="45720" rtlCol="0" anchor="ctr">
            <a:spAutoFit/>
          </a:bodyPr>
          <a:lstStyle/>
          <a:p>
            <a:pPr algn="just">
              <a:lnSpc>
                <a:spcPct val="100000"/>
              </a:lnSpc>
            </a:pPr>
            <a:r>
              <a:rPr lang="en-US" sz="2000" dirty="0">
                <a:solidFill>
                  <a:srgbClr val="606C9A"/>
                </a:solidFill>
                <a:latin typeface="MiSans" pitchFamily="34" charset="0"/>
                <a:ea typeface="MiSans" pitchFamily="34" charset="-122"/>
                <a:cs typeface="MiSans" pitchFamily="34" charset="-120"/>
              </a:rPr>
              <a:t>Quality Data Importance</a:t>
            </a:r>
            <a:endParaRPr lang="en-US" sz="1600" dirty="0"/>
          </a:p>
        </p:txBody>
      </p:sp>
      <p:sp>
        <p:nvSpPr>
          <p:cNvPr id="32" name="Text 28"/>
          <p:cNvSpPr/>
          <p:nvPr/>
        </p:nvSpPr>
        <p:spPr>
          <a:xfrm>
            <a:off x="1304290" y="5149215"/>
            <a:ext cx="4837430" cy="1027509"/>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The quality and diversity of training data are crucial. High-quality data ensures that the model learns accurate patterns, leading to better predictions. Poor data can result in biased or inaccurate models.</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861792"/>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02</a:t>
            </a:r>
            <a:endParaRPr lang="en-US" sz="1600" dirty="0"/>
          </a:p>
        </p:txBody>
      </p:sp>
      <p:sp>
        <p:nvSpPr>
          <p:cNvPr id="4" name="Text 1"/>
          <p:cNvSpPr/>
          <p:nvPr/>
        </p:nvSpPr>
        <p:spPr>
          <a:xfrm>
            <a:off x="797560" y="1932305"/>
            <a:ext cx="10755630" cy="613767"/>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Neural Networks</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gradFill flip="none" rotWithShape="0">
          <a:gsLst>
            <a:gs pos="0">
              <a:srgbClr val="B2C4FF"/>
            </a:gs>
            <a:gs pos="22000">
              <a:srgbClr val="C7D5FC"/>
            </a:gs>
            <a:gs pos="73000">
              <a:srgbClr val="FFF2C6"/>
            </a:gs>
            <a:gs pos="88000">
              <a:srgbClr val="D8E1FD"/>
            </a:gs>
            <a:gs pos="100000">
              <a:srgbClr val="D8E1FD"/>
            </a:gs>
          </a:gsLst>
          <a:lin ang="2700000" scaled="1"/>
        </a:gradFill>
        <a:effectLst/>
      </p:bgPr>
    </p:bg>
    <p:spTree>
      <p:nvGrpSpPr>
        <p:cNvPr id="1" name=""/>
        <p:cNvGrpSpPr/>
        <p:nvPr/>
      </p:nvGrpSpPr>
      <p:grpSpPr>
        <a:xfrm>
          <a:off x="0" y="0"/>
          <a:ext cx="0" cy="0"/>
          <a:chOff x="0" y="0"/>
          <a:chExt cx="0" cy="0"/>
        </a:xfrm>
      </p:grpSpPr>
      <p:sp>
        <p:nvSpPr>
          <p:cNvPr id="2" name="Shape 0"/>
          <p:cNvSpPr/>
          <p:nvPr/>
        </p:nvSpPr>
        <p:spPr>
          <a:xfrm>
            <a:off x="7868710" y="68992"/>
            <a:ext cx="300155" cy="6789008"/>
          </a:xfrm>
          <a:prstGeom prst="rect">
            <a:avLst/>
          </a:prstGeom>
          <a:solidFill>
            <a:srgbClr val="D8E1FD"/>
          </a:solidFill>
          <a:ln/>
        </p:spPr>
      </p:sp>
      <p:sp>
        <p:nvSpPr>
          <p:cNvPr id="3" name="Text 1"/>
          <p:cNvSpPr/>
          <p:nvPr/>
        </p:nvSpPr>
        <p:spPr>
          <a:xfrm>
            <a:off x="7868710" y="68992"/>
            <a:ext cx="300155" cy="6789008"/>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08962" y="413992"/>
            <a:ext cx="133350" cy="137160"/>
          </a:xfrm>
          <a:prstGeom prst="ellipse">
            <a:avLst/>
          </a:prstGeom>
          <a:solidFill>
            <a:srgbClr val="FFFFFF"/>
          </a:solidFill>
          <a:ln/>
        </p:spPr>
      </p:sp>
      <p:sp>
        <p:nvSpPr>
          <p:cNvPr id="5" name="Text 3"/>
          <p:cNvSpPr/>
          <p:nvPr/>
        </p:nvSpPr>
        <p:spPr>
          <a:xfrm>
            <a:off x="508962" y="4139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708987" y="413992"/>
            <a:ext cx="133350" cy="137160"/>
          </a:xfrm>
          <a:prstGeom prst="ellipse">
            <a:avLst/>
          </a:prstGeom>
          <a:solidFill>
            <a:srgbClr val="FFFFFF"/>
          </a:solidFill>
          <a:ln/>
        </p:spPr>
      </p:sp>
      <p:sp>
        <p:nvSpPr>
          <p:cNvPr id="7" name="Text 5"/>
          <p:cNvSpPr/>
          <p:nvPr/>
        </p:nvSpPr>
        <p:spPr>
          <a:xfrm>
            <a:off x="708987" y="4139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909012" y="413992"/>
            <a:ext cx="133350" cy="137160"/>
          </a:xfrm>
          <a:prstGeom prst="ellipse">
            <a:avLst/>
          </a:prstGeom>
          <a:solidFill>
            <a:srgbClr val="FFFFFF"/>
          </a:solidFill>
          <a:ln/>
        </p:spPr>
      </p:sp>
      <p:sp>
        <p:nvSpPr>
          <p:cNvPr id="9" name="Text 7"/>
          <p:cNvSpPr/>
          <p:nvPr/>
        </p:nvSpPr>
        <p:spPr>
          <a:xfrm>
            <a:off x="909012" y="4139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09037" y="413992"/>
            <a:ext cx="133350" cy="137160"/>
          </a:xfrm>
          <a:prstGeom prst="ellipse">
            <a:avLst/>
          </a:prstGeom>
          <a:solidFill>
            <a:srgbClr val="FFFFFF"/>
          </a:solidFill>
          <a:ln/>
        </p:spPr>
      </p:sp>
      <p:sp>
        <p:nvSpPr>
          <p:cNvPr id="11" name="Text 9"/>
          <p:cNvSpPr/>
          <p:nvPr/>
        </p:nvSpPr>
        <p:spPr>
          <a:xfrm>
            <a:off x="1109037" y="4139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305600" y="1154516"/>
            <a:ext cx="133350" cy="137160"/>
          </a:xfrm>
          <a:prstGeom prst="ellipse">
            <a:avLst/>
          </a:prstGeom>
          <a:solidFill>
            <a:srgbClr val="FFFFFF"/>
          </a:solidFill>
          <a:ln/>
        </p:spPr>
      </p:sp>
      <p:sp>
        <p:nvSpPr>
          <p:cNvPr id="13" name="Text 11"/>
          <p:cNvSpPr/>
          <p:nvPr/>
        </p:nvSpPr>
        <p:spPr>
          <a:xfrm>
            <a:off x="305600" y="115451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305600" y="954490"/>
            <a:ext cx="133350" cy="137160"/>
          </a:xfrm>
          <a:prstGeom prst="ellipse">
            <a:avLst/>
          </a:prstGeom>
          <a:solidFill>
            <a:srgbClr val="FFFFFF"/>
          </a:solidFill>
          <a:ln/>
        </p:spPr>
      </p:sp>
      <p:sp>
        <p:nvSpPr>
          <p:cNvPr id="15" name="Text 13"/>
          <p:cNvSpPr/>
          <p:nvPr/>
        </p:nvSpPr>
        <p:spPr>
          <a:xfrm>
            <a:off x="305600" y="9544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305600" y="754465"/>
            <a:ext cx="133350" cy="137160"/>
          </a:xfrm>
          <a:prstGeom prst="ellipse">
            <a:avLst/>
          </a:prstGeom>
          <a:solidFill>
            <a:srgbClr val="FFFFFF"/>
          </a:solidFill>
          <a:ln/>
        </p:spPr>
      </p:sp>
      <p:sp>
        <p:nvSpPr>
          <p:cNvPr id="17" name="Text 15"/>
          <p:cNvSpPr/>
          <p:nvPr/>
        </p:nvSpPr>
        <p:spPr>
          <a:xfrm>
            <a:off x="305600" y="75446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305600" y="554441"/>
            <a:ext cx="133350" cy="137160"/>
          </a:xfrm>
          <a:prstGeom prst="ellipse">
            <a:avLst/>
          </a:prstGeom>
          <a:solidFill>
            <a:srgbClr val="FFFFFF"/>
          </a:solidFill>
          <a:ln/>
        </p:spPr>
      </p:sp>
      <p:sp>
        <p:nvSpPr>
          <p:cNvPr id="19" name="Text 17"/>
          <p:cNvSpPr/>
          <p:nvPr/>
        </p:nvSpPr>
        <p:spPr>
          <a:xfrm>
            <a:off x="305600" y="5544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Text 18"/>
          <p:cNvSpPr/>
          <p:nvPr/>
        </p:nvSpPr>
        <p:spPr>
          <a:xfrm>
            <a:off x="592455" y="630555"/>
            <a:ext cx="11024235" cy="1438275"/>
          </a:xfrm>
          <a:prstGeom prst="rect">
            <a:avLst/>
          </a:prstGeom>
          <a:noFill/>
          <a:ln/>
        </p:spPr>
        <p:txBody>
          <a:bodyPr wrap="square" lIns="91440" tIns="45720" rIns="91440" bIns="45720" rtlCol="0" anchor="t"/>
          <a:lstStyle/>
          <a:p>
            <a:pPr algn="just">
              <a:lnSpc>
                <a:spcPct val="100000"/>
              </a:lnSpc>
            </a:pPr>
            <a:r>
              <a:rPr lang="en-US" sz="2800" dirty="0">
                <a:solidFill>
                  <a:srgbClr val="606C9A"/>
                </a:solidFill>
                <a:latin typeface="MiSans" pitchFamily="34" charset="0"/>
                <a:ea typeface="MiSans" pitchFamily="34" charset="-122"/>
                <a:cs typeface="MiSans" pitchFamily="34" charset="-120"/>
              </a:rPr>
              <a:t>Layers That Refine Information</a:t>
            </a:r>
            <a:endParaRPr lang="en-US" sz="1600" dirty="0"/>
          </a:p>
        </p:txBody>
      </p:sp>
      <p:sp>
        <p:nvSpPr>
          <p:cNvPr id="21" name="Shape 19"/>
          <p:cNvSpPr/>
          <p:nvPr/>
        </p:nvSpPr>
        <p:spPr>
          <a:xfrm>
            <a:off x="339877" y="4014928"/>
            <a:ext cx="228803" cy="212992"/>
          </a:xfrm>
          <a:prstGeom prst="ellipse">
            <a:avLst/>
          </a:prstGeom>
          <a:solidFill>
            <a:srgbClr val="000000">
              <a:alpha val="0"/>
            </a:srgbClr>
          </a:solidFill>
          <a:ln w="41275">
            <a:solidFill>
              <a:srgbClr val="FFFFFF"/>
            </a:solidFill>
            <a:prstDash val="solid"/>
          </a:ln>
        </p:spPr>
      </p:sp>
      <p:sp>
        <p:nvSpPr>
          <p:cNvPr id="22" name="Text 20"/>
          <p:cNvSpPr/>
          <p:nvPr/>
        </p:nvSpPr>
        <p:spPr>
          <a:xfrm>
            <a:off x="339877" y="4014928"/>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416276" y="4055466"/>
            <a:ext cx="137562" cy="131914"/>
          </a:xfrm>
          <a:prstGeom prst="ellipse">
            <a:avLst/>
          </a:prstGeom>
          <a:solidFill>
            <a:srgbClr val="C1CEF6"/>
          </a:solidFill>
          <a:ln/>
        </p:spPr>
      </p:sp>
      <p:sp>
        <p:nvSpPr>
          <p:cNvPr id="24" name="Text 22"/>
          <p:cNvSpPr/>
          <p:nvPr/>
        </p:nvSpPr>
        <p:spPr>
          <a:xfrm>
            <a:off x="416276" y="4055466"/>
            <a:ext cx="137562"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25" name="Image 0" descr="https://kimi-img.moonshot.cn/pub/slides/slides_tmpl/image/25-08-27-20:04:46-d2nf8nh8bjvh7rlj0aug.jpeg"/>
          <p:cNvPicPr>
            <a:picLocks noChangeAspect="1"/>
          </p:cNvPicPr>
          <p:nvPr/>
        </p:nvPicPr>
        <p:blipFill>
          <a:blip r:embed="rId3"/>
          <a:stretch>
            <a:fillRect/>
          </a:stretch>
        </p:blipFill>
        <p:spPr>
          <a:xfrm>
            <a:off x="726514" y="1654149"/>
            <a:ext cx="2397686" cy="2191819"/>
          </a:xfrm>
          <a:prstGeom prst="rect">
            <a:avLst/>
          </a:prstGeom>
        </p:spPr>
      </p:pic>
      <p:pic>
        <p:nvPicPr>
          <p:cNvPr id="26" name="Image 1" descr="https://kimi-img.moonshot.cn/pub/slides/slides_tmpl/image/25-08-27-20:04:46-d2nf8nh8bjvh7rlj0au0.jpeg"/>
          <p:cNvPicPr>
            <a:picLocks noChangeAspect="1"/>
          </p:cNvPicPr>
          <p:nvPr/>
        </p:nvPicPr>
        <p:blipFill>
          <a:blip r:embed="rId4"/>
          <a:stretch>
            <a:fillRect/>
          </a:stretch>
        </p:blipFill>
        <p:spPr>
          <a:xfrm>
            <a:off x="5538652" y="1608057"/>
            <a:ext cx="2525035" cy="2234030"/>
          </a:xfrm>
          <a:prstGeom prst="rect">
            <a:avLst/>
          </a:prstGeom>
        </p:spPr>
      </p:pic>
      <p:pic>
        <p:nvPicPr>
          <p:cNvPr id="27" name="Image 2" descr="https://kimi-img.moonshot.cn/pub/slides/slides_tmpl/image/25-08-27-20:04:47-d2nf8np8bjvh7rlj0avg.jpeg"/>
          <p:cNvPicPr>
            <a:picLocks noChangeAspect="1"/>
          </p:cNvPicPr>
          <p:nvPr/>
        </p:nvPicPr>
        <p:blipFill>
          <a:blip r:embed="rId5"/>
          <a:stretch>
            <a:fillRect/>
          </a:stretch>
        </p:blipFill>
        <p:spPr>
          <a:xfrm>
            <a:off x="3140966" y="1654149"/>
            <a:ext cx="2397686" cy="2191818"/>
          </a:xfrm>
          <a:prstGeom prst="rect">
            <a:avLst/>
          </a:prstGeom>
        </p:spPr>
      </p:pic>
      <p:sp>
        <p:nvSpPr>
          <p:cNvPr id="28" name="Shape 23"/>
          <p:cNvSpPr/>
          <p:nvPr/>
        </p:nvSpPr>
        <p:spPr>
          <a:xfrm>
            <a:off x="8369467" y="1636820"/>
            <a:ext cx="228803" cy="212992"/>
          </a:xfrm>
          <a:prstGeom prst="ellipse">
            <a:avLst/>
          </a:prstGeom>
          <a:solidFill>
            <a:srgbClr val="000000">
              <a:alpha val="0"/>
            </a:srgbClr>
          </a:solidFill>
          <a:ln w="41275">
            <a:solidFill>
              <a:srgbClr val="FFFFFF"/>
            </a:solidFill>
            <a:prstDash val="solid"/>
          </a:ln>
        </p:spPr>
      </p:sp>
      <p:sp>
        <p:nvSpPr>
          <p:cNvPr id="29" name="Text 24"/>
          <p:cNvSpPr/>
          <p:nvPr/>
        </p:nvSpPr>
        <p:spPr>
          <a:xfrm>
            <a:off x="8369467" y="1636820"/>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5"/>
          <p:cNvSpPr/>
          <p:nvPr/>
        </p:nvSpPr>
        <p:spPr>
          <a:xfrm>
            <a:off x="8445866" y="1677358"/>
            <a:ext cx="137562" cy="131914"/>
          </a:xfrm>
          <a:prstGeom prst="ellipse">
            <a:avLst/>
          </a:prstGeom>
          <a:solidFill>
            <a:srgbClr val="C1CEF6"/>
          </a:solidFill>
          <a:ln/>
        </p:spPr>
      </p:sp>
      <p:sp>
        <p:nvSpPr>
          <p:cNvPr id="31" name="Text 26"/>
          <p:cNvSpPr/>
          <p:nvPr/>
        </p:nvSpPr>
        <p:spPr>
          <a:xfrm>
            <a:off x="8445866" y="1677358"/>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7"/>
          <p:cNvSpPr/>
          <p:nvPr/>
        </p:nvSpPr>
        <p:spPr>
          <a:xfrm>
            <a:off x="8309851" y="4197896"/>
            <a:ext cx="228803" cy="212992"/>
          </a:xfrm>
          <a:prstGeom prst="ellipse">
            <a:avLst/>
          </a:prstGeom>
          <a:solidFill>
            <a:srgbClr val="000000">
              <a:alpha val="0"/>
            </a:srgbClr>
          </a:solidFill>
          <a:ln w="41275">
            <a:solidFill>
              <a:srgbClr val="FFFFFF"/>
            </a:solidFill>
            <a:prstDash val="solid"/>
          </a:ln>
        </p:spPr>
      </p:sp>
      <p:sp>
        <p:nvSpPr>
          <p:cNvPr id="33" name="Text 28"/>
          <p:cNvSpPr/>
          <p:nvPr/>
        </p:nvSpPr>
        <p:spPr>
          <a:xfrm>
            <a:off x="8309851" y="4197896"/>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29"/>
          <p:cNvSpPr/>
          <p:nvPr/>
        </p:nvSpPr>
        <p:spPr>
          <a:xfrm>
            <a:off x="8386250" y="4238434"/>
            <a:ext cx="137562" cy="131914"/>
          </a:xfrm>
          <a:prstGeom prst="ellipse">
            <a:avLst/>
          </a:prstGeom>
          <a:solidFill>
            <a:srgbClr val="C1CEF6"/>
          </a:solidFill>
          <a:ln/>
        </p:spPr>
      </p:sp>
      <p:sp>
        <p:nvSpPr>
          <p:cNvPr id="35" name="Text 30"/>
          <p:cNvSpPr/>
          <p:nvPr/>
        </p:nvSpPr>
        <p:spPr>
          <a:xfrm>
            <a:off x="8386250" y="4238434"/>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1"/>
          <p:cNvSpPr/>
          <p:nvPr/>
        </p:nvSpPr>
        <p:spPr>
          <a:xfrm>
            <a:off x="343443" y="5361712"/>
            <a:ext cx="228803" cy="212992"/>
          </a:xfrm>
          <a:prstGeom prst="ellipse">
            <a:avLst/>
          </a:prstGeom>
          <a:solidFill>
            <a:srgbClr val="000000">
              <a:alpha val="0"/>
            </a:srgbClr>
          </a:solidFill>
          <a:ln w="41275">
            <a:solidFill>
              <a:srgbClr val="FFFFFF"/>
            </a:solidFill>
            <a:prstDash val="solid"/>
          </a:ln>
        </p:spPr>
      </p:sp>
      <p:sp>
        <p:nvSpPr>
          <p:cNvPr id="37" name="Text 32"/>
          <p:cNvSpPr/>
          <p:nvPr/>
        </p:nvSpPr>
        <p:spPr>
          <a:xfrm>
            <a:off x="343443" y="5361712"/>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3"/>
          <p:cNvSpPr/>
          <p:nvPr/>
        </p:nvSpPr>
        <p:spPr>
          <a:xfrm>
            <a:off x="419842" y="5402250"/>
            <a:ext cx="137562" cy="131914"/>
          </a:xfrm>
          <a:prstGeom prst="ellipse">
            <a:avLst/>
          </a:prstGeom>
          <a:solidFill>
            <a:srgbClr val="C1CEF6"/>
          </a:solidFill>
          <a:ln/>
        </p:spPr>
      </p:sp>
      <p:sp>
        <p:nvSpPr>
          <p:cNvPr id="39" name="Text 34"/>
          <p:cNvSpPr/>
          <p:nvPr/>
        </p:nvSpPr>
        <p:spPr>
          <a:xfrm>
            <a:off x="419842" y="5402250"/>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40" name="Text 35"/>
          <p:cNvSpPr/>
          <p:nvPr/>
        </p:nvSpPr>
        <p:spPr>
          <a:xfrm>
            <a:off x="653043" y="3967024"/>
            <a:ext cx="7369827"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Neural Networks Overview</a:t>
            </a:r>
            <a:endParaRPr lang="en-US" sz="1600" dirty="0"/>
          </a:p>
        </p:txBody>
      </p:sp>
      <p:sp>
        <p:nvSpPr>
          <p:cNvPr id="41" name="Text 36"/>
          <p:cNvSpPr/>
          <p:nvPr/>
        </p:nvSpPr>
        <p:spPr>
          <a:xfrm>
            <a:off x="653043" y="4329046"/>
            <a:ext cx="7117783" cy="76517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Neural networks are Machine Learning systems inspired by the brain's structure. They consist of layers of virtual neurons, each performing small mathematical operations to transform data step by step.</a:t>
            </a:r>
            <a:endParaRPr lang="en-US" sz="1600" dirty="0"/>
          </a:p>
        </p:txBody>
      </p:sp>
      <p:sp>
        <p:nvSpPr>
          <p:cNvPr id="42" name="Text 37"/>
          <p:cNvSpPr/>
          <p:nvPr/>
        </p:nvSpPr>
        <p:spPr>
          <a:xfrm>
            <a:off x="656609" y="5313808"/>
            <a:ext cx="7447243"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Input to Output</a:t>
            </a:r>
            <a:endParaRPr lang="en-US" sz="1600" dirty="0"/>
          </a:p>
        </p:txBody>
      </p:sp>
      <p:sp>
        <p:nvSpPr>
          <p:cNvPr id="43" name="Text 38"/>
          <p:cNvSpPr/>
          <p:nvPr/>
        </p:nvSpPr>
        <p:spPr>
          <a:xfrm>
            <a:off x="656609" y="5675830"/>
            <a:ext cx="7114217" cy="76517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Data enters through the input layer, passes through hidden layers where patterns are detected and refined, and finally exits through the output layer. Each layer contributes to the final prediction or classification.</a:t>
            </a:r>
            <a:endParaRPr lang="en-US" sz="1600" dirty="0"/>
          </a:p>
        </p:txBody>
      </p:sp>
      <p:sp>
        <p:nvSpPr>
          <p:cNvPr id="44" name="Text 39"/>
          <p:cNvSpPr/>
          <p:nvPr/>
        </p:nvSpPr>
        <p:spPr>
          <a:xfrm>
            <a:off x="8678127" y="1608057"/>
            <a:ext cx="3641591"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Analogy to Filters</a:t>
            </a:r>
            <a:endParaRPr lang="en-US" sz="1600" dirty="0"/>
          </a:p>
        </p:txBody>
      </p:sp>
      <p:sp>
        <p:nvSpPr>
          <p:cNvPr id="45" name="Text 40"/>
          <p:cNvSpPr/>
          <p:nvPr/>
        </p:nvSpPr>
        <p:spPr>
          <a:xfrm>
            <a:off x="8613140" y="2170748"/>
            <a:ext cx="3446780" cy="155257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Think of neural networks as a series of filters on a photo. Each layer adjusts the image, gradually refining details until the final output is clear. Similarly, data is transformed across layers to reveal complex patterns.</a:t>
            </a:r>
            <a:endParaRPr lang="en-US" sz="1600" dirty="0"/>
          </a:p>
        </p:txBody>
      </p:sp>
      <p:sp>
        <p:nvSpPr>
          <p:cNvPr id="46" name="Text 41"/>
          <p:cNvSpPr/>
          <p:nvPr/>
        </p:nvSpPr>
        <p:spPr>
          <a:xfrm>
            <a:off x="8618511" y="4169133"/>
            <a:ext cx="3641591"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Power of Depth</a:t>
            </a:r>
            <a:endParaRPr lang="en-US" sz="1600" dirty="0"/>
          </a:p>
        </p:txBody>
      </p:sp>
      <p:sp>
        <p:nvSpPr>
          <p:cNvPr id="47" name="Text 42"/>
          <p:cNvSpPr/>
          <p:nvPr/>
        </p:nvSpPr>
        <p:spPr>
          <a:xfrm>
            <a:off x="8553450" y="4731703"/>
            <a:ext cx="3446780" cy="155257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Deeper networks, with more layers, can capture more complex patterns. This makes them suitable for tasks like image recognition, voice transcription, and language understanding, where intricate relationships exist.</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gradFill flip="none" rotWithShape="0">
          <a:gsLst>
            <a:gs pos="0">
              <a:srgbClr val="A9BAF4"/>
            </a:gs>
            <a:gs pos="32000">
              <a:srgbClr val="D8E1FD"/>
            </a:gs>
            <a:gs pos="42000">
              <a:srgbClr val="C7D5FC"/>
            </a:gs>
            <a:gs pos="63000">
              <a:srgbClr val="D8E1FD"/>
            </a:gs>
            <a:gs pos="98000">
              <a:srgbClr val="FFF2C6"/>
            </a:gs>
            <a:gs pos="100000">
              <a:srgbClr val="FFF2C6"/>
            </a:gs>
          </a:gsLst>
          <a:lin ang="2700000" scaled="1"/>
        </a:gradFill>
        <a:effectLst/>
      </p:bgPr>
    </p:bg>
    <p:spTree>
      <p:nvGrpSpPr>
        <p:cNvPr id="1" name=""/>
        <p:cNvGrpSpPr/>
        <p:nvPr/>
      </p:nvGrpSpPr>
      <p:grpSpPr>
        <a:xfrm>
          <a:off x="0" y="0"/>
          <a:ext cx="0" cy="0"/>
          <a:chOff x="0" y="0"/>
          <a:chExt cx="0" cy="0"/>
        </a:xfrm>
      </p:grpSpPr>
      <p:sp>
        <p:nvSpPr>
          <p:cNvPr id="2" name="Shape 0"/>
          <p:cNvSpPr/>
          <p:nvPr/>
        </p:nvSpPr>
        <p:spPr>
          <a:xfrm>
            <a:off x="904427" y="437946"/>
            <a:ext cx="133350" cy="137160"/>
          </a:xfrm>
          <a:prstGeom prst="ellipse">
            <a:avLst/>
          </a:prstGeom>
          <a:solidFill>
            <a:srgbClr val="FFFFFF"/>
          </a:solidFill>
          <a:ln/>
        </p:spPr>
      </p:sp>
      <p:sp>
        <p:nvSpPr>
          <p:cNvPr id="3" name="Text 1"/>
          <p:cNvSpPr/>
          <p:nvPr/>
        </p:nvSpPr>
        <p:spPr>
          <a:xfrm>
            <a:off x="904427" y="43794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04452" y="437946"/>
            <a:ext cx="133350" cy="137160"/>
          </a:xfrm>
          <a:prstGeom prst="ellipse">
            <a:avLst/>
          </a:prstGeom>
          <a:solidFill>
            <a:srgbClr val="FFFFFF"/>
          </a:solidFill>
          <a:ln/>
        </p:spPr>
      </p:sp>
      <p:sp>
        <p:nvSpPr>
          <p:cNvPr id="5" name="Text 3"/>
          <p:cNvSpPr/>
          <p:nvPr/>
        </p:nvSpPr>
        <p:spPr>
          <a:xfrm>
            <a:off x="1104452" y="43794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304477" y="437946"/>
            <a:ext cx="133350" cy="137160"/>
          </a:xfrm>
          <a:prstGeom prst="ellipse">
            <a:avLst/>
          </a:prstGeom>
          <a:solidFill>
            <a:srgbClr val="FFFFFF"/>
          </a:solidFill>
          <a:ln/>
        </p:spPr>
      </p:sp>
      <p:sp>
        <p:nvSpPr>
          <p:cNvPr id="7" name="Text 5"/>
          <p:cNvSpPr/>
          <p:nvPr/>
        </p:nvSpPr>
        <p:spPr>
          <a:xfrm>
            <a:off x="1304477" y="43794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504502" y="437946"/>
            <a:ext cx="133350" cy="137160"/>
          </a:xfrm>
          <a:prstGeom prst="ellipse">
            <a:avLst/>
          </a:prstGeom>
          <a:solidFill>
            <a:srgbClr val="FFFFFF"/>
          </a:solidFill>
          <a:ln/>
        </p:spPr>
      </p:sp>
      <p:sp>
        <p:nvSpPr>
          <p:cNvPr id="9" name="Text 7"/>
          <p:cNvSpPr/>
          <p:nvPr/>
        </p:nvSpPr>
        <p:spPr>
          <a:xfrm>
            <a:off x="1504502" y="43794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701064" y="1178470"/>
            <a:ext cx="133350" cy="137160"/>
          </a:xfrm>
          <a:prstGeom prst="ellipse">
            <a:avLst/>
          </a:prstGeom>
          <a:solidFill>
            <a:srgbClr val="FFFFFF"/>
          </a:solidFill>
          <a:ln/>
        </p:spPr>
      </p:sp>
      <p:sp>
        <p:nvSpPr>
          <p:cNvPr id="11" name="Text 9"/>
          <p:cNvSpPr/>
          <p:nvPr/>
        </p:nvSpPr>
        <p:spPr>
          <a:xfrm>
            <a:off x="701064" y="117847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701064" y="978444"/>
            <a:ext cx="133350" cy="137160"/>
          </a:xfrm>
          <a:prstGeom prst="ellipse">
            <a:avLst/>
          </a:prstGeom>
          <a:solidFill>
            <a:srgbClr val="FFFFFF"/>
          </a:solidFill>
          <a:ln/>
        </p:spPr>
      </p:sp>
      <p:sp>
        <p:nvSpPr>
          <p:cNvPr id="13" name="Text 11"/>
          <p:cNvSpPr/>
          <p:nvPr/>
        </p:nvSpPr>
        <p:spPr>
          <a:xfrm>
            <a:off x="701064" y="9784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701064" y="778419"/>
            <a:ext cx="133350" cy="137160"/>
          </a:xfrm>
          <a:prstGeom prst="ellipse">
            <a:avLst/>
          </a:prstGeom>
          <a:solidFill>
            <a:srgbClr val="FFFFFF"/>
          </a:solidFill>
          <a:ln/>
        </p:spPr>
      </p:sp>
      <p:sp>
        <p:nvSpPr>
          <p:cNvPr id="15" name="Text 13"/>
          <p:cNvSpPr/>
          <p:nvPr/>
        </p:nvSpPr>
        <p:spPr>
          <a:xfrm>
            <a:off x="701064" y="77841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701064" y="578395"/>
            <a:ext cx="133350" cy="137160"/>
          </a:xfrm>
          <a:prstGeom prst="ellipse">
            <a:avLst/>
          </a:prstGeom>
          <a:solidFill>
            <a:srgbClr val="FFFFFF"/>
          </a:solidFill>
          <a:ln/>
        </p:spPr>
      </p:sp>
      <p:sp>
        <p:nvSpPr>
          <p:cNvPr id="17" name="Text 15"/>
          <p:cNvSpPr/>
          <p:nvPr/>
        </p:nvSpPr>
        <p:spPr>
          <a:xfrm>
            <a:off x="701064" y="5783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969645" y="645795"/>
            <a:ext cx="10751820" cy="1206500"/>
          </a:xfrm>
          <a:prstGeom prst="rect">
            <a:avLst/>
          </a:prstGeom>
          <a:noFill/>
          <a:ln/>
        </p:spPr>
        <p:txBody>
          <a:bodyPr wrap="square" lIns="91440" tIns="45720" rIns="91440" bIns="45720" rtlCol="0" anchor="ctr"/>
          <a:lstStyle/>
          <a:p>
            <a:pPr>
              <a:lnSpc>
                <a:spcPct val="100000"/>
              </a:lnSpc>
            </a:pPr>
            <a:r>
              <a:rPr lang="en-US" sz="3200" dirty="0">
                <a:solidFill>
                  <a:srgbClr val="606C9A"/>
                </a:solidFill>
                <a:latin typeface="MiSans" pitchFamily="34" charset="0"/>
                <a:ea typeface="MiSans" pitchFamily="34" charset="-122"/>
                <a:cs typeface="MiSans" pitchFamily="34" charset="-120"/>
              </a:rPr>
              <a:t>Depth Enables Complex Recognition</a:t>
            </a:r>
            <a:endParaRPr lang="en-US" sz="1600" dirty="0"/>
          </a:p>
        </p:txBody>
      </p:sp>
      <p:sp>
        <p:nvSpPr>
          <p:cNvPr id="19" name="Shape 17"/>
          <p:cNvSpPr/>
          <p:nvPr/>
        </p:nvSpPr>
        <p:spPr>
          <a:xfrm>
            <a:off x="1037777" y="5206150"/>
            <a:ext cx="228803" cy="212992"/>
          </a:xfrm>
          <a:prstGeom prst="ellipse">
            <a:avLst/>
          </a:prstGeom>
          <a:solidFill>
            <a:srgbClr val="000000">
              <a:alpha val="0"/>
            </a:srgbClr>
          </a:solidFill>
          <a:ln w="41275">
            <a:solidFill>
              <a:srgbClr val="FFFFFF"/>
            </a:solidFill>
            <a:prstDash val="solid"/>
          </a:ln>
        </p:spPr>
      </p:sp>
      <p:sp>
        <p:nvSpPr>
          <p:cNvPr id="20" name="Text 18"/>
          <p:cNvSpPr/>
          <p:nvPr/>
        </p:nvSpPr>
        <p:spPr>
          <a:xfrm>
            <a:off x="1037777" y="5206150"/>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1114176" y="5246688"/>
            <a:ext cx="137562" cy="131914"/>
          </a:xfrm>
          <a:prstGeom prst="ellipse">
            <a:avLst/>
          </a:prstGeom>
          <a:solidFill>
            <a:srgbClr val="C1CEF6"/>
          </a:solidFill>
          <a:ln/>
        </p:spPr>
      </p:sp>
      <p:sp>
        <p:nvSpPr>
          <p:cNvPr id="22" name="Text 20"/>
          <p:cNvSpPr/>
          <p:nvPr/>
        </p:nvSpPr>
        <p:spPr>
          <a:xfrm>
            <a:off x="1114176" y="5246688"/>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7439054" y="1979886"/>
            <a:ext cx="4282212" cy="2834620"/>
          </a:xfrm>
          <a:prstGeom prst="rect">
            <a:avLst/>
          </a:prstGeom>
          <a:solidFill>
            <a:srgbClr val="A4CCEE"/>
          </a:solidFill>
          <a:ln/>
        </p:spPr>
      </p:sp>
      <p:sp>
        <p:nvSpPr>
          <p:cNvPr id="24" name="Text 22"/>
          <p:cNvSpPr/>
          <p:nvPr/>
        </p:nvSpPr>
        <p:spPr>
          <a:xfrm>
            <a:off x="7439054" y="1979886"/>
            <a:ext cx="4282212" cy="2834620"/>
          </a:xfrm>
          <a:prstGeom prst="rect">
            <a:avLst/>
          </a:prstGeom>
          <a:noFill/>
          <a:ln/>
        </p:spPr>
        <p:txBody>
          <a:bodyPr wrap="square" lIns="45720" tIns="91440" rIns="91440" bIns="45720" rtlCol="0" anchor="ctr"/>
          <a:lstStyle/>
          <a:p>
            <a:pPr>
              <a:lnSpc>
                <a:spcPct val="100000"/>
              </a:lnSpc>
            </a:pPr>
            <a:endParaRPr lang="en-US" sz="1600" dirty="0"/>
          </a:p>
        </p:txBody>
      </p:sp>
      <p:pic>
        <p:nvPicPr>
          <p:cNvPr id="25" name="Image 0" descr="https://kimi-img.moonshot.cn/pub/slides/slides_tmpl/image/25-08-27-20:04:36-d2nf8l18bjvh7rlj0abg.jpeg"/>
          <p:cNvPicPr>
            <a:picLocks noChangeAspect="1"/>
          </p:cNvPicPr>
          <p:nvPr/>
        </p:nvPicPr>
        <p:blipFill>
          <a:blip r:embed="rId3"/>
          <a:stretch>
            <a:fillRect/>
          </a:stretch>
        </p:blipFill>
        <p:spPr>
          <a:xfrm>
            <a:off x="7439054" y="1957590"/>
            <a:ext cx="4282212" cy="2856916"/>
          </a:xfrm>
          <a:prstGeom prst="rect">
            <a:avLst/>
          </a:prstGeom>
        </p:spPr>
      </p:pic>
      <p:pic>
        <p:nvPicPr>
          <p:cNvPr id="26" name="Image 1" descr="https://kimi-img.moonshot.cn/pub/slides/slides_tmpl/image/25-08-27-20:04:36-d2nf8l18bjvh7rlj0acg.jpeg"/>
          <p:cNvPicPr>
            <a:picLocks noChangeAspect="1"/>
          </p:cNvPicPr>
          <p:nvPr/>
        </p:nvPicPr>
        <p:blipFill>
          <a:blip r:embed="rId4"/>
          <a:stretch>
            <a:fillRect/>
          </a:stretch>
        </p:blipFill>
        <p:spPr>
          <a:xfrm>
            <a:off x="527680" y="1959287"/>
            <a:ext cx="4225267" cy="2855218"/>
          </a:xfrm>
          <a:prstGeom prst="rect">
            <a:avLst/>
          </a:prstGeom>
        </p:spPr>
      </p:pic>
      <p:pic>
        <p:nvPicPr>
          <p:cNvPr id="27" name="Image 2" descr="https://kimi-img.moonshot.cn/pub/slides/slides_tmpl/image/25-08-27-20:04:36-d2nf8l18bjvh7rlj0ac0.jpeg"/>
          <p:cNvPicPr>
            <a:picLocks noChangeAspect="1"/>
          </p:cNvPicPr>
          <p:nvPr/>
        </p:nvPicPr>
        <p:blipFill>
          <a:blip r:embed="rId5"/>
          <a:stretch>
            <a:fillRect/>
          </a:stretch>
        </p:blipFill>
        <p:spPr>
          <a:xfrm>
            <a:off x="4973652" y="1957589"/>
            <a:ext cx="2238998" cy="2855218"/>
          </a:xfrm>
          <a:prstGeom prst="rect">
            <a:avLst/>
          </a:prstGeom>
        </p:spPr>
      </p:pic>
      <p:sp>
        <p:nvSpPr>
          <p:cNvPr id="28" name="Text 23"/>
          <p:cNvSpPr/>
          <p:nvPr/>
        </p:nvSpPr>
        <p:spPr>
          <a:xfrm>
            <a:off x="1496633" y="5138838"/>
            <a:ext cx="9655733"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Complex Pattern Detection</a:t>
            </a:r>
            <a:endParaRPr lang="en-US" sz="1600" dirty="0"/>
          </a:p>
        </p:txBody>
      </p:sp>
      <p:sp>
        <p:nvSpPr>
          <p:cNvPr id="29" name="Text 24"/>
          <p:cNvSpPr/>
          <p:nvPr/>
        </p:nvSpPr>
        <p:spPr>
          <a:xfrm>
            <a:off x="1532890" y="5600700"/>
            <a:ext cx="9655810" cy="981710"/>
          </a:xfrm>
          <a:prstGeom prst="rect">
            <a:avLst/>
          </a:prstGeom>
          <a:noFill/>
          <a:ln/>
        </p:spPr>
        <p:txBody>
          <a:bodyPr wrap="square" lIns="91440" tIns="45720" rIns="91440" bIns="45720" rtlCol="0" anchor="ctr"/>
          <a:lstStyle/>
          <a:p>
            <a:pPr>
              <a:lnSpc>
                <a:spcPct val="100000"/>
              </a:lnSpc>
            </a:pPr>
            <a:r>
              <a:rPr lang="en-US" sz="1600" dirty="0">
                <a:solidFill>
                  <a:srgbClr val="606C9A"/>
                </a:solidFill>
                <a:latin typeface="MiSans" pitchFamily="34" charset="0"/>
                <a:ea typeface="MiSans" pitchFamily="34" charset="-122"/>
                <a:cs typeface="MiSans" pitchFamily="34" charset="-120"/>
              </a:rPr>
              <a:t>Adding more layers in neural networks allows them to detect increasingly complex patterns. This depth is essential for tasks like recognizing objects in images or understanding natural language, where simple rules are insufficient.</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861792"/>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03</a:t>
            </a:r>
            <a:endParaRPr lang="en-US" sz="1600" dirty="0"/>
          </a:p>
        </p:txBody>
      </p:sp>
      <p:sp>
        <p:nvSpPr>
          <p:cNvPr id="4" name="Text 1"/>
          <p:cNvSpPr/>
          <p:nvPr/>
        </p:nvSpPr>
        <p:spPr>
          <a:xfrm>
            <a:off x="797560" y="1932305"/>
            <a:ext cx="10755630" cy="613767"/>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Language Models</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842</Words>
  <Application>Microsoft Office PowerPoint</Application>
  <PresentationFormat>Widescreen</PresentationFormat>
  <Paragraphs>91</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Works: Intuition Over Math</dc:title>
  <dc:subject>AI Works: Intuition Over Math</dc:subject>
  <dc:creator>Kimi</dc:creator>
  <cp:lastModifiedBy>Sean</cp:lastModifiedBy>
  <cp:revision>2</cp:revision>
  <dcterms:created xsi:type="dcterms:W3CDTF">2025-12-02T15:55:34Z</dcterms:created>
  <dcterms:modified xsi:type="dcterms:W3CDTF">2025-12-02T15:56:29Z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 Works: Intuition Over Math","ContentProducer":"001191110108MACG2KBH8F10000","ProduceID":"d4ngn5t3v89k6avq2ar0","ReservedCode1":"","ContentPropagator":"001191110108MACG2KBH8F20000","PropagateID":"d4ngn5t3v89k6avq2ar0","ReservedCode2":""}</vt:lpwstr>
  </property>
</Properties>
</file>